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56" r:id="rId2"/>
    <p:sldId id="276" r:id="rId3"/>
    <p:sldId id="257" r:id="rId4"/>
    <p:sldId id="258" r:id="rId5"/>
    <p:sldId id="259" r:id="rId6"/>
    <p:sldId id="260" r:id="rId7"/>
    <p:sldId id="261" r:id="rId8"/>
    <p:sldId id="262" r:id="rId9"/>
    <p:sldId id="268" r:id="rId10"/>
    <p:sldId id="263" r:id="rId11"/>
    <p:sldId id="264" r:id="rId12"/>
    <p:sldId id="265" r:id="rId13"/>
    <p:sldId id="266" r:id="rId14"/>
    <p:sldId id="269" r:id="rId15"/>
    <p:sldId id="270" r:id="rId16"/>
    <p:sldId id="271" r:id="rId17"/>
    <p:sldId id="272" r:id="rId18"/>
    <p:sldId id="273" r:id="rId19"/>
    <p:sldId id="274" r:id="rId20"/>
    <p:sldId id="275" r:id="rId21"/>
    <p:sldId id="279" r:id="rId22"/>
    <p:sldId id="280" r:id="rId23"/>
    <p:sldId id="281" r:id="rId24"/>
    <p:sldId id="282" r:id="rId25"/>
    <p:sldId id="283" r:id="rId26"/>
    <p:sldId id="284" r:id="rId27"/>
    <p:sldId id="285" r:id="rId28"/>
    <p:sldId id="286" r:id="rId29"/>
    <p:sldId id="287" r:id="rId30"/>
    <p:sldId id="288" r:id="rId31"/>
    <p:sldId id="290" r:id="rId32"/>
    <p:sldId id="291" r:id="rId33"/>
    <p:sldId id="292" r:id="rId34"/>
    <p:sldId id="293"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10" r:id="rId48"/>
    <p:sldId id="311" r:id="rId49"/>
    <p:sldId id="312" r:id="rId50"/>
    <p:sldId id="313" r:id="rId51"/>
    <p:sldId id="314" r:id="rId52"/>
    <p:sldId id="315" r:id="rId53"/>
    <p:sldId id="316" r:id="rId54"/>
    <p:sldId id="317" r:id="rId55"/>
    <p:sldId id="318" r:id="rId56"/>
    <p:sldId id="319" r:id="rId57"/>
    <p:sldId id="321" r:id="rId58"/>
    <p:sldId id="322" r:id="rId59"/>
    <p:sldId id="323" r:id="rId60"/>
    <p:sldId id="324" r:id="rId61"/>
    <p:sldId id="325" r:id="rId62"/>
    <p:sldId id="326" r:id="rId63"/>
    <p:sldId id="327" r:id="rId64"/>
    <p:sldId id="328" r:id="rId65"/>
    <p:sldId id="329"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9" r:id="rId82"/>
    <p:sldId id="350" r:id="rId83"/>
    <p:sldId id="351" r:id="rId84"/>
    <p:sldId id="352" r:id="rId85"/>
    <p:sldId id="354" r:id="rId86"/>
    <p:sldId id="355" r:id="rId87"/>
    <p:sldId id="356" r:id="rId88"/>
    <p:sldId id="357" r:id="rId89"/>
    <p:sldId id="358" r:id="rId90"/>
    <p:sldId id="359" r:id="rId91"/>
    <p:sldId id="360" r:id="rId92"/>
    <p:sldId id="361"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4" r:id="rId113"/>
    <p:sldId id="385" r:id="rId114"/>
    <p:sldId id="386" r:id="rId115"/>
    <p:sldId id="387" r:id="rId116"/>
    <p:sldId id="388" r:id="rId117"/>
    <p:sldId id="389" r:id="rId118"/>
    <p:sldId id="390" r:id="rId119"/>
    <p:sldId id="391" r:id="rId120"/>
    <p:sldId id="392" r:id="rId121"/>
    <p:sldId id="393" r:id="rId122"/>
    <p:sldId id="394" r:id="rId123"/>
    <p:sldId id="395" r:id="rId1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Zegarra" initials="CZ" lastIdx="3" clrIdx="0">
    <p:extLst>
      <p:ext uri="{19B8F6BF-5375-455C-9EA6-DF929625EA0E}">
        <p15:presenceInfo xmlns:p15="http://schemas.microsoft.com/office/powerpoint/2012/main" userId="Carlos Zegar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2FBAFF"/>
    <a:srgbClr val="F7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9885" autoAdjust="0"/>
  </p:normalViewPr>
  <p:slideViewPr>
    <p:cSldViewPr>
      <p:cViewPr varScale="1">
        <p:scale>
          <a:sx n="117" d="100"/>
          <a:sy n="117" d="100"/>
        </p:scale>
        <p:origin x="85" y="255"/>
      </p:cViewPr>
      <p:guideLst>
        <p:guide orient="horz" pos="1620"/>
        <p:guide pos="2880"/>
      </p:guideLst>
    </p:cSldViewPr>
  </p:slideViewPr>
  <p:notesTextViewPr>
    <p:cViewPr>
      <p:scale>
        <a:sx n="100" d="100"/>
        <a:sy n="100" d="100"/>
      </p:scale>
      <p:origin x="0" y="0"/>
    </p:cViewPr>
  </p:notesTextViewPr>
  <p:sorterViewPr>
    <p:cViewPr>
      <p:scale>
        <a:sx n="66" d="100"/>
        <a:sy n="66" d="100"/>
      </p:scale>
      <p:origin x="0" y="834"/>
    </p:cViewPr>
  </p:sorterViewPr>
  <p:notesViewPr>
    <p:cSldViewPr>
      <p:cViewPr varScale="1">
        <p:scale>
          <a:sx n="88" d="100"/>
          <a:sy n="88" d="100"/>
        </p:scale>
        <p:origin x="-38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01T00:11:10.170" idx="1">
    <p:pos x="5760" y="0"/>
    <p:text>A software stack is a group of programs that work in tandem to produce a result or achieve a common goal.</p:text>
    <p:extLst>
      <p:ext uri="{C676402C-5697-4E1C-873F-D02D1690AC5C}">
        <p15:threadingInfo xmlns:p15="http://schemas.microsoft.com/office/powerpoint/2012/main" timeZoneBias="300"/>
      </p:ext>
    </p:extLst>
  </p:cm>
  <p:cm authorId="1" dt="2020-02-01T00:14:41.036" idx="2">
    <p:pos x="10" y="10"/>
    <p:text>https://www.w3resource.com/java-exercises/</p:text>
    <p:extLst>
      <p:ext uri="{C676402C-5697-4E1C-873F-D02D1690AC5C}">
        <p15:threadingInfo xmlns:p15="http://schemas.microsoft.com/office/powerpoint/2012/main" timeZoneBias="300"/>
      </p:ext>
    </p:extLst>
  </p:cm>
  <p:cm authorId="1" dt="2020-02-01T01:20:55.466" idx="3">
    <p:pos x="106" y="106"/>
    <p:text>Git is a distributed version-control system for tracking changes in source code during software development.</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36095F-7547-4446-8A44-B3E52053AC65}"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75F9E185-692D-4B8A-B7FE-5D11705211E5}">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800" dirty="0"/>
            <a:t>Constructor</a:t>
          </a:r>
        </a:p>
      </dgm:t>
    </dgm:pt>
    <dgm:pt modelId="{49478B50-B7F0-4E36-9AAB-6543088C493A}" type="parTrans" cxnId="{70BF401B-EB00-4ECB-93D4-08D9BEF662B5}">
      <dgm:prSet/>
      <dgm:spPr/>
      <dgm:t>
        <a:bodyPr/>
        <a:lstStyle/>
        <a:p>
          <a:endParaRPr lang="en-US" sz="1000"/>
        </a:p>
      </dgm:t>
    </dgm:pt>
    <dgm:pt modelId="{A36E01F4-F5AE-4056-9DC8-33C46885E94E}" type="sibTrans" cxnId="{70BF401B-EB00-4ECB-93D4-08D9BEF662B5}">
      <dgm:prSet/>
      <dgm:spPr/>
      <dgm:t>
        <a:bodyPr/>
        <a:lstStyle/>
        <a:p>
          <a:endParaRPr lang="en-US" sz="1000"/>
        </a:p>
      </dgm:t>
    </dgm:pt>
    <dgm:pt modelId="{6CFB6C97-E988-4824-8452-A78F1CD65AAF}">
      <dgm:prSet phldrT="[Text]" custT="1">
        <dgm:style>
          <a:lnRef idx="1">
            <a:schemeClr val="dk1"/>
          </a:lnRef>
          <a:fillRef idx="3">
            <a:schemeClr val="dk1"/>
          </a:fillRef>
          <a:effectRef idx="2">
            <a:schemeClr val="dk1"/>
          </a:effectRef>
          <a:fontRef idx="minor">
            <a:schemeClr val="lt1"/>
          </a:fontRef>
        </dgm:style>
      </dgm:prSet>
      <dgm:spPr/>
      <dgm:t>
        <a:bodyPr/>
        <a:lstStyle/>
        <a:p>
          <a:r>
            <a:rPr lang="en-US" sz="2000" dirty="0"/>
            <a:t>Default</a:t>
          </a:r>
        </a:p>
      </dgm:t>
    </dgm:pt>
    <dgm:pt modelId="{7C0B0D81-4AA5-49CC-BF3B-D45E910F6582}" type="parTrans" cxnId="{41ED0A29-3D3D-45EB-8905-8966A2921073}">
      <dgm:prSet/>
      <dgm:spPr/>
      <dgm:t>
        <a:bodyPr/>
        <a:lstStyle/>
        <a:p>
          <a:endParaRPr lang="en-US" sz="1000"/>
        </a:p>
      </dgm:t>
    </dgm:pt>
    <dgm:pt modelId="{A579259A-5FA5-463D-B33B-89190D3CD7F9}" type="sibTrans" cxnId="{41ED0A29-3D3D-45EB-8905-8966A2921073}">
      <dgm:prSet/>
      <dgm:spPr/>
      <dgm:t>
        <a:bodyPr/>
        <a:lstStyle/>
        <a:p>
          <a:endParaRPr lang="en-US" sz="1000"/>
        </a:p>
      </dgm:t>
    </dgm:pt>
    <dgm:pt modelId="{A79A85AD-D4AE-471D-9F74-8D0591AFC55D}">
      <dgm:prSet phldrT="[Text]" custT="1">
        <dgm:style>
          <a:lnRef idx="1">
            <a:schemeClr val="dk1"/>
          </a:lnRef>
          <a:fillRef idx="3">
            <a:schemeClr val="dk1"/>
          </a:fillRef>
          <a:effectRef idx="2">
            <a:schemeClr val="dk1"/>
          </a:effectRef>
          <a:fontRef idx="minor">
            <a:schemeClr val="lt1"/>
          </a:fontRef>
        </dgm:style>
      </dgm:prSet>
      <dgm:spPr/>
      <dgm:t>
        <a:bodyPr/>
        <a:lstStyle/>
        <a:p>
          <a:r>
            <a:rPr lang="en-US" sz="1800" dirty="0"/>
            <a:t>Parameterized</a:t>
          </a:r>
        </a:p>
      </dgm:t>
    </dgm:pt>
    <dgm:pt modelId="{F115A30A-630F-4220-9C89-DBDB71380912}" type="parTrans" cxnId="{080A8481-A7EF-4D57-986A-B151851FB181}">
      <dgm:prSet/>
      <dgm:spPr/>
      <dgm:t>
        <a:bodyPr/>
        <a:lstStyle/>
        <a:p>
          <a:endParaRPr lang="en-US" sz="1000"/>
        </a:p>
      </dgm:t>
    </dgm:pt>
    <dgm:pt modelId="{89145156-F044-4BDE-AFBE-A41CD4CF5105}" type="sibTrans" cxnId="{080A8481-A7EF-4D57-986A-B151851FB181}">
      <dgm:prSet/>
      <dgm:spPr/>
      <dgm:t>
        <a:bodyPr/>
        <a:lstStyle/>
        <a:p>
          <a:endParaRPr lang="en-US" sz="1000"/>
        </a:p>
      </dgm:t>
    </dgm:pt>
    <dgm:pt modelId="{11FF6973-0AE5-465D-8960-A637CFC4143D}" type="pres">
      <dgm:prSet presAssocID="{6236095F-7547-4446-8A44-B3E52053AC65}" presName="hierChild1" presStyleCnt="0">
        <dgm:presLayoutVars>
          <dgm:orgChart val="1"/>
          <dgm:chPref val="1"/>
          <dgm:dir/>
          <dgm:animOne val="branch"/>
          <dgm:animLvl val="lvl"/>
          <dgm:resizeHandles/>
        </dgm:presLayoutVars>
      </dgm:prSet>
      <dgm:spPr/>
      <dgm:t>
        <a:bodyPr/>
        <a:lstStyle/>
        <a:p>
          <a:endParaRPr lang="en-CA"/>
        </a:p>
      </dgm:t>
    </dgm:pt>
    <dgm:pt modelId="{5D28D9E8-7F5F-459A-BA04-12E21289267B}" type="pres">
      <dgm:prSet presAssocID="{75F9E185-692D-4B8A-B7FE-5D11705211E5}" presName="hierRoot1" presStyleCnt="0">
        <dgm:presLayoutVars>
          <dgm:hierBranch val="init"/>
        </dgm:presLayoutVars>
      </dgm:prSet>
      <dgm:spPr/>
    </dgm:pt>
    <dgm:pt modelId="{22690564-008A-4C5C-8B5D-9A23234D62CE}" type="pres">
      <dgm:prSet presAssocID="{75F9E185-692D-4B8A-B7FE-5D11705211E5}" presName="rootComposite1" presStyleCnt="0"/>
      <dgm:spPr/>
    </dgm:pt>
    <dgm:pt modelId="{72813BD8-3FA3-470C-B200-7868A5E122F7}" type="pres">
      <dgm:prSet presAssocID="{75F9E185-692D-4B8A-B7FE-5D11705211E5}" presName="rootText1" presStyleLbl="node0" presStyleIdx="0" presStyleCnt="1" custLinFactNeighborX="3960" custLinFactNeighborY="-158">
        <dgm:presLayoutVars>
          <dgm:chPref val="3"/>
        </dgm:presLayoutVars>
      </dgm:prSet>
      <dgm:spPr/>
      <dgm:t>
        <a:bodyPr/>
        <a:lstStyle/>
        <a:p>
          <a:endParaRPr lang="en-CA"/>
        </a:p>
      </dgm:t>
    </dgm:pt>
    <dgm:pt modelId="{172C93CE-B5F0-42EA-9AD5-AC85967EB5A8}" type="pres">
      <dgm:prSet presAssocID="{75F9E185-692D-4B8A-B7FE-5D11705211E5}" presName="rootConnector1" presStyleLbl="node1" presStyleIdx="0" presStyleCnt="0"/>
      <dgm:spPr/>
      <dgm:t>
        <a:bodyPr/>
        <a:lstStyle/>
        <a:p>
          <a:endParaRPr lang="en-CA"/>
        </a:p>
      </dgm:t>
    </dgm:pt>
    <dgm:pt modelId="{A89BC039-9762-4405-9C04-8D48BC01D672}" type="pres">
      <dgm:prSet presAssocID="{75F9E185-692D-4B8A-B7FE-5D11705211E5}" presName="hierChild2" presStyleCnt="0"/>
      <dgm:spPr/>
    </dgm:pt>
    <dgm:pt modelId="{FCF8E688-77D3-4236-A943-452BCA4727D5}" type="pres">
      <dgm:prSet presAssocID="{7C0B0D81-4AA5-49CC-BF3B-D45E910F6582}" presName="Name37" presStyleLbl="parChTrans1D2" presStyleIdx="0" presStyleCnt="2"/>
      <dgm:spPr/>
      <dgm:t>
        <a:bodyPr/>
        <a:lstStyle/>
        <a:p>
          <a:endParaRPr lang="en-CA"/>
        </a:p>
      </dgm:t>
    </dgm:pt>
    <dgm:pt modelId="{B6DA7724-E47A-42E3-95F9-14E5F522A1A3}" type="pres">
      <dgm:prSet presAssocID="{6CFB6C97-E988-4824-8452-A78F1CD65AAF}" presName="hierRoot2" presStyleCnt="0">
        <dgm:presLayoutVars>
          <dgm:hierBranch val="init"/>
        </dgm:presLayoutVars>
      </dgm:prSet>
      <dgm:spPr/>
    </dgm:pt>
    <dgm:pt modelId="{16978595-6A89-474B-9E41-EED5A7ADDD1D}" type="pres">
      <dgm:prSet presAssocID="{6CFB6C97-E988-4824-8452-A78F1CD65AAF}" presName="rootComposite" presStyleCnt="0"/>
      <dgm:spPr/>
    </dgm:pt>
    <dgm:pt modelId="{9B3EE4C8-BA9D-4F2E-94BC-3152890C23C9}" type="pres">
      <dgm:prSet presAssocID="{6CFB6C97-E988-4824-8452-A78F1CD65AAF}" presName="rootText" presStyleLbl="node2" presStyleIdx="0" presStyleCnt="2">
        <dgm:presLayoutVars>
          <dgm:chPref val="3"/>
        </dgm:presLayoutVars>
      </dgm:prSet>
      <dgm:spPr/>
      <dgm:t>
        <a:bodyPr/>
        <a:lstStyle/>
        <a:p>
          <a:endParaRPr lang="en-CA"/>
        </a:p>
      </dgm:t>
    </dgm:pt>
    <dgm:pt modelId="{8F09F087-BB20-4260-A0A5-8EA7B06E1973}" type="pres">
      <dgm:prSet presAssocID="{6CFB6C97-E988-4824-8452-A78F1CD65AAF}" presName="rootConnector" presStyleLbl="node2" presStyleIdx="0" presStyleCnt="2"/>
      <dgm:spPr/>
      <dgm:t>
        <a:bodyPr/>
        <a:lstStyle/>
        <a:p>
          <a:endParaRPr lang="en-CA"/>
        </a:p>
      </dgm:t>
    </dgm:pt>
    <dgm:pt modelId="{3C19A84D-C6FE-41AA-BC76-9E730027A02E}" type="pres">
      <dgm:prSet presAssocID="{6CFB6C97-E988-4824-8452-A78F1CD65AAF}" presName="hierChild4" presStyleCnt="0"/>
      <dgm:spPr/>
    </dgm:pt>
    <dgm:pt modelId="{12F082D4-3A3C-42FF-A5C1-5B86588231A5}" type="pres">
      <dgm:prSet presAssocID="{6CFB6C97-E988-4824-8452-A78F1CD65AAF}" presName="hierChild5" presStyleCnt="0"/>
      <dgm:spPr/>
    </dgm:pt>
    <dgm:pt modelId="{86EADAA5-6965-45BB-B0A1-DA0D4E9FB829}" type="pres">
      <dgm:prSet presAssocID="{F115A30A-630F-4220-9C89-DBDB71380912}" presName="Name37" presStyleLbl="parChTrans1D2" presStyleIdx="1" presStyleCnt="2"/>
      <dgm:spPr/>
      <dgm:t>
        <a:bodyPr/>
        <a:lstStyle/>
        <a:p>
          <a:endParaRPr lang="en-CA"/>
        </a:p>
      </dgm:t>
    </dgm:pt>
    <dgm:pt modelId="{580A61D1-681A-4D47-8854-E5E6A54E2647}" type="pres">
      <dgm:prSet presAssocID="{A79A85AD-D4AE-471D-9F74-8D0591AFC55D}" presName="hierRoot2" presStyleCnt="0">
        <dgm:presLayoutVars>
          <dgm:hierBranch val="init"/>
        </dgm:presLayoutVars>
      </dgm:prSet>
      <dgm:spPr/>
    </dgm:pt>
    <dgm:pt modelId="{A682DD03-AA6A-4D48-9AF2-CAD831136AF1}" type="pres">
      <dgm:prSet presAssocID="{A79A85AD-D4AE-471D-9F74-8D0591AFC55D}" presName="rootComposite" presStyleCnt="0"/>
      <dgm:spPr/>
    </dgm:pt>
    <dgm:pt modelId="{3C4E1060-AC60-4A26-9D92-E82B6B3DC01C}" type="pres">
      <dgm:prSet presAssocID="{A79A85AD-D4AE-471D-9F74-8D0591AFC55D}" presName="rootText" presStyleLbl="node2" presStyleIdx="1" presStyleCnt="2">
        <dgm:presLayoutVars>
          <dgm:chPref val="3"/>
        </dgm:presLayoutVars>
      </dgm:prSet>
      <dgm:spPr/>
      <dgm:t>
        <a:bodyPr/>
        <a:lstStyle/>
        <a:p>
          <a:endParaRPr lang="en-CA"/>
        </a:p>
      </dgm:t>
    </dgm:pt>
    <dgm:pt modelId="{C0B7EAE9-D285-4241-815A-49800EDD1927}" type="pres">
      <dgm:prSet presAssocID="{A79A85AD-D4AE-471D-9F74-8D0591AFC55D}" presName="rootConnector" presStyleLbl="node2" presStyleIdx="1" presStyleCnt="2"/>
      <dgm:spPr/>
      <dgm:t>
        <a:bodyPr/>
        <a:lstStyle/>
        <a:p>
          <a:endParaRPr lang="en-CA"/>
        </a:p>
      </dgm:t>
    </dgm:pt>
    <dgm:pt modelId="{004C504C-A292-4E63-844C-296CC204E260}" type="pres">
      <dgm:prSet presAssocID="{A79A85AD-D4AE-471D-9F74-8D0591AFC55D}" presName="hierChild4" presStyleCnt="0"/>
      <dgm:spPr/>
    </dgm:pt>
    <dgm:pt modelId="{2C23806F-7EAC-4F9D-B4CE-5A9C90BD22DF}" type="pres">
      <dgm:prSet presAssocID="{A79A85AD-D4AE-471D-9F74-8D0591AFC55D}" presName="hierChild5" presStyleCnt="0"/>
      <dgm:spPr/>
    </dgm:pt>
    <dgm:pt modelId="{C7265D38-4E57-4013-AF9F-6756D6EB2C88}" type="pres">
      <dgm:prSet presAssocID="{75F9E185-692D-4B8A-B7FE-5D11705211E5}" presName="hierChild3" presStyleCnt="0"/>
      <dgm:spPr/>
    </dgm:pt>
  </dgm:ptLst>
  <dgm:cxnLst>
    <dgm:cxn modelId="{FA77A709-9F32-4392-8A5D-3F2937E58973}" type="presOf" srcId="{7C0B0D81-4AA5-49CC-BF3B-D45E910F6582}" destId="{FCF8E688-77D3-4236-A943-452BCA4727D5}" srcOrd="0" destOrd="0" presId="urn:microsoft.com/office/officeart/2005/8/layout/orgChart1"/>
    <dgm:cxn modelId="{080A8481-A7EF-4D57-986A-B151851FB181}" srcId="{75F9E185-692D-4B8A-B7FE-5D11705211E5}" destId="{A79A85AD-D4AE-471D-9F74-8D0591AFC55D}" srcOrd="1" destOrd="0" parTransId="{F115A30A-630F-4220-9C89-DBDB71380912}" sibTransId="{89145156-F044-4BDE-AFBE-A41CD4CF5105}"/>
    <dgm:cxn modelId="{D39F46DA-935A-43DF-8919-574BACCBF91E}" type="presOf" srcId="{6CFB6C97-E988-4824-8452-A78F1CD65AAF}" destId="{9B3EE4C8-BA9D-4F2E-94BC-3152890C23C9}" srcOrd="0" destOrd="0" presId="urn:microsoft.com/office/officeart/2005/8/layout/orgChart1"/>
    <dgm:cxn modelId="{41ED0A29-3D3D-45EB-8905-8966A2921073}" srcId="{75F9E185-692D-4B8A-B7FE-5D11705211E5}" destId="{6CFB6C97-E988-4824-8452-A78F1CD65AAF}" srcOrd="0" destOrd="0" parTransId="{7C0B0D81-4AA5-49CC-BF3B-D45E910F6582}" sibTransId="{A579259A-5FA5-463D-B33B-89190D3CD7F9}"/>
    <dgm:cxn modelId="{054F4D1D-5CEA-4DA1-B480-2AB75363549A}" type="presOf" srcId="{F115A30A-630F-4220-9C89-DBDB71380912}" destId="{86EADAA5-6965-45BB-B0A1-DA0D4E9FB829}" srcOrd="0" destOrd="0" presId="urn:microsoft.com/office/officeart/2005/8/layout/orgChart1"/>
    <dgm:cxn modelId="{70BF401B-EB00-4ECB-93D4-08D9BEF662B5}" srcId="{6236095F-7547-4446-8A44-B3E52053AC65}" destId="{75F9E185-692D-4B8A-B7FE-5D11705211E5}" srcOrd="0" destOrd="0" parTransId="{49478B50-B7F0-4E36-9AAB-6543088C493A}" sibTransId="{A36E01F4-F5AE-4056-9DC8-33C46885E94E}"/>
    <dgm:cxn modelId="{DAD14E40-E697-4B1D-A33D-3AA36EA20C93}" type="presOf" srcId="{6236095F-7547-4446-8A44-B3E52053AC65}" destId="{11FF6973-0AE5-465D-8960-A637CFC4143D}" srcOrd="0" destOrd="0" presId="urn:microsoft.com/office/officeart/2005/8/layout/orgChart1"/>
    <dgm:cxn modelId="{9A877A44-D45A-4B95-BCD4-BFB9F61DAF08}" type="presOf" srcId="{A79A85AD-D4AE-471D-9F74-8D0591AFC55D}" destId="{3C4E1060-AC60-4A26-9D92-E82B6B3DC01C}" srcOrd="0" destOrd="0" presId="urn:microsoft.com/office/officeart/2005/8/layout/orgChart1"/>
    <dgm:cxn modelId="{D13ACEFE-09AD-417C-8FF3-B1AA9E329406}" type="presOf" srcId="{75F9E185-692D-4B8A-B7FE-5D11705211E5}" destId="{172C93CE-B5F0-42EA-9AD5-AC85967EB5A8}" srcOrd="1" destOrd="0" presId="urn:microsoft.com/office/officeart/2005/8/layout/orgChart1"/>
    <dgm:cxn modelId="{FF3BF890-5A99-4449-8712-3432ECB9ACD3}" type="presOf" srcId="{75F9E185-692D-4B8A-B7FE-5D11705211E5}" destId="{72813BD8-3FA3-470C-B200-7868A5E122F7}" srcOrd="0" destOrd="0" presId="urn:microsoft.com/office/officeart/2005/8/layout/orgChart1"/>
    <dgm:cxn modelId="{6905F337-A0C9-416C-A47A-8FB313260374}" type="presOf" srcId="{6CFB6C97-E988-4824-8452-A78F1CD65AAF}" destId="{8F09F087-BB20-4260-A0A5-8EA7B06E1973}" srcOrd="1" destOrd="0" presId="urn:microsoft.com/office/officeart/2005/8/layout/orgChart1"/>
    <dgm:cxn modelId="{776D6E03-2977-487F-B8BF-B599AE9D593D}" type="presOf" srcId="{A79A85AD-D4AE-471D-9F74-8D0591AFC55D}" destId="{C0B7EAE9-D285-4241-815A-49800EDD1927}" srcOrd="1" destOrd="0" presId="urn:microsoft.com/office/officeart/2005/8/layout/orgChart1"/>
    <dgm:cxn modelId="{F716FC00-3E02-4C98-ADB2-70FE20F52AC1}" type="presParOf" srcId="{11FF6973-0AE5-465D-8960-A637CFC4143D}" destId="{5D28D9E8-7F5F-459A-BA04-12E21289267B}" srcOrd="0" destOrd="0" presId="urn:microsoft.com/office/officeart/2005/8/layout/orgChart1"/>
    <dgm:cxn modelId="{96A4BB10-7AF7-4CA9-B652-9E843D08BA29}" type="presParOf" srcId="{5D28D9E8-7F5F-459A-BA04-12E21289267B}" destId="{22690564-008A-4C5C-8B5D-9A23234D62CE}" srcOrd="0" destOrd="0" presId="urn:microsoft.com/office/officeart/2005/8/layout/orgChart1"/>
    <dgm:cxn modelId="{161050A8-F4F0-42A9-ACEB-20F493A055A7}" type="presParOf" srcId="{22690564-008A-4C5C-8B5D-9A23234D62CE}" destId="{72813BD8-3FA3-470C-B200-7868A5E122F7}" srcOrd="0" destOrd="0" presId="urn:microsoft.com/office/officeart/2005/8/layout/orgChart1"/>
    <dgm:cxn modelId="{405C6E45-5A40-44D5-B8B8-01F8A2880942}" type="presParOf" srcId="{22690564-008A-4C5C-8B5D-9A23234D62CE}" destId="{172C93CE-B5F0-42EA-9AD5-AC85967EB5A8}" srcOrd="1" destOrd="0" presId="urn:microsoft.com/office/officeart/2005/8/layout/orgChart1"/>
    <dgm:cxn modelId="{05F8A8A2-E91A-45BA-8BBC-A3BEE1FA0CD4}" type="presParOf" srcId="{5D28D9E8-7F5F-459A-BA04-12E21289267B}" destId="{A89BC039-9762-4405-9C04-8D48BC01D672}" srcOrd="1" destOrd="0" presId="urn:microsoft.com/office/officeart/2005/8/layout/orgChart1"/>
    <dgm:cxn modelId="{49D665B9-D96D-4C9D-B420-DB378CCCE49E}" type="presParOf" srcId="{A89BC039-9762-4405-9C04-8D48BC01D672}" destId="{FCF8E688-77D3-4236-A943-452BCA4727D5}" srcOrd="0" destOrd="0" presId="urn:microsoft.com/office/officeart/2005/8/layout/orgChart1"/>
    <dgm:cxn modelId="{068E5C5C-5407-44A2-B40F-BA0D07E6D3D2}" type="presParOf" srcId="{A89BC039-9762-4405-9C04-8D48BC01D672}" destId="{B6DA7724-E47A-42E3-95F9-14E5F522A1A3}" srcOrd="1" destOrd="0" presId="urn:microsoft.com/office/officeart/2005/8/layout/orgChart1"/>
    <dgm:cxn modelId="{5948B62C-9755-4952-9C63-09F0838C0FD0}" type="presParOf" srcId="{B6DA7724-E47A-42E3-95F9-14E5F522A1A3}" destId="{16978595-6A89-474B-9E41-EED5A7ADDD1D}" srcOrd="0" destOrd="0" presId="urn:microsoft.com/office/officeart/2005/8/layout/orgChart1"/>
    <dgm:cxn modelId="{477B9D50-D32E-4A64-BC35-3F635A30BEDB}" type="presParOf" srcId="{16978595-6A89-474B-9E41-EED5A7ADDD1D}" destId="{9B3EE4C8-BA9D-4F2E-94BC-3152890C23C9}" srcOrd="0" destOrd="0" presId="urn:microsoft.com/office/officeart/2005/8/layout/orgChart1"/>
    <dgm:cxn modelId="{6B3ADD87-78D3-443C-A416-CA9E12F12953}" type="presParOf" srcId="{16978595-6A89-474B-9E41-EED5A7ADDD1D}" destId="{8F09F087-BB20-4260-A0A5-8EA7B06E1973}" srcOrd="1" destOrd="0" presId="urn:microsoft.com/office/officeart/2005/8/layout/orgChart1"/>
    <dgm:cxn modelId="{E559E533-E388-45D9-9AE2-7643EEAF252A}" type="presParOf" srcId="{B6DA7724-E47A-42E3-95F9-14E5F522A1A3}" destId="{3C19A84D-C6FE-41AA-BC76-9E730027A02E}" srcOrd="1" destOrd="0" presId="urn:microsoft.com/office/officeart/2005/8/layout/orgChart1"/>
    <dgm:cxn modelId="{3676E823-1534-400B-A25C-503023EA0AED}" type="presParOf" srcId="{B6DA7724-E47A-42E3-95F9-14E5F522A1A3}" destId="{12F082D4-3A3C-42FF-A5C1-5B86588231A5}" srcOrd="2" destOrd="0" presId="urn:microsoft.com/office/officeart/2005/8/layout/orgChart1"/>
    <dgm:cxn modelId="{07834563-2B02-4DE5-885A-641AD1D714DF}" type="presParOf" srcId="{A89BC039-9762-4405-9C04-8D48BC01D672}" destId="{86EADAA5-6965-45BB-B0A1-DA0D4E9FB829}" srcOrd="2" destOrd="0" presId="urn:microsoft.com/office/officeart/2005/8/layout/orgChart1"/>
    <dgm:cxn modelId="{11E64251-F73B-4F18-A713-2DCB081011E3}" type="presParOf" srcId="{A89BC039-9762-4405-9C04-8D48BC01D672}" destId="{580A61D1-681A-4D47-8854-E5E6A54E2647}" srcOrd="3" destOrd="0" presId="urn:microsoft.com/office/officeart/2005/8/layout/orgChart1"/>
    <dgm:cxn modelId="{79757587-74FE-450E-8801-8B1E81CFA1A4}" type="presParOf" srcId="{580A61D1-681A-4D47-8854-E5E6A54E2647}" destId="{A682DD03-AA6A-4D48-9AF2-CAD831136AF1}" srcOrd="0" destOrd="0" presId="urn:microsoft.com/office/officeart/2005/8/layout/orgChart1"/>
    <dgm:cxn modelId="{98D07406-D0FE-4B12-9EE4-3C3C9926E6FE}" type="presParOf" srcId="{A682DD03-AA6A-4D48-9AF2-CAD831136AF1}" destId="{3C4E1060-AC60-4A26-9D92-E82B6B3DC01C}" srcOrd="0" destOrd="0" presId="urn:microsoft.com/office/officeart/2005/8/layout/orgChart1"/>
    <dgm:cxn modelId="{58ADED17-F7B8-42F2-9928-42838F9D09FF}" type="presParOf" srcId="{A682DD03-AA6A-4D48-9AF2-CAD831136AF1}" destId="{C0B7EAE9-D285-4241-815A-49800EDD1927}" srcOrd="1" destOrd="0" presId="urn:microsoft.com/office/officeart/2005/8/layout/orgChart1"/>
    <dgm:cxn modelId="{1C7DBFDD-C10A-4318-BC83-99E8F58FA81C}" type="presParOf" srcId="{580A61D1-681A-4D47-8854-E5E6A54E2647}" destId="{004C504C-A292-4E63-844C-296CC204E260}" srcOrd="1" destOrd="0" presId="urn:microsoft.com/office/officeart/2005/8/layout/orgChart1"/>
    <dgm:cxn modelId="{7D72E88B-DC67-40D5-A982-0C41DFA211EF}" type="presParOf" srcId="{580A61D1-681A-4D47-8854-E5E6A54E2647}" destId="{2C23806F-7EAC-4F9D-B4CE-5A9C90BD22DF}" srcOrd="2" destOrd="0" presId="urn:microsoft.com/office/officeart/2005/8/layout/orgChart1"/>
    <dgm:cxn modelId="{42E5260A-1A47-452A-A5FA-BB98404A7FE8}" type="presParOf" srcId="{5D28D9E8-7F5F-459A-BA04-12E21289267B}" destId="{C7265D38-4E57-4013-AF9F-6756D6EB2C8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E1E353-2089-4F8A-9834-D3ECA6955A11}" type="doc">
      <dgm:prSet loTypeId="urn:microsoft.com/office/officeart/2005/8/layout/orgChart1" loCatId="hierarchy" qsTypeId="urn:microsoft.com/office/officeart/2005/8/quickstyle/simple4" qsCatId="simple" csTypeId="urn:microsoft.com/office/officeart/2005/8/colors/colorful5" csCatId="colorful" phldr="1"/>
      <dgm:spPr/>
      <dgm:t>
        <a:bodyPr/>
        <a:lstStyle/>
        <a:p>
          <a:endParaRPr lang="en-US"/>
        </a:p>
      </dgm:t>
    </dgm:pt>
    <dgm:pt modelId="{75CC53A9-CCB5-4CEF-8D72-FDF3D79B26C7}">
      <dgm:prSet phldrT="[Text]" custT="1"/>
      <dgm:spPr/>
      <dgm:t>
        <a:bodyPr/>
        <a:lstStyle/>
        <a:p>
          <a:r>
            <a:rPr lang="en-US" sz="1800" dirty="0"/>
            <a:t>static</a:t>
          </a:r>
        </a:p>
      </dgm:t>
    </dgm:pt>
    <dgm:pt modelId="{679277BA-F9D8-47B5-A07A-92817EA1FC13}" type="parTrans" cxnId="{1E62A9CE-B310-4897-B34F-81C63CAEE768}">
      <dgm:prSet/>
      <dgm:spPr/>
      <dgm:t>
        <a:bodyPr/>
        <a:lstStyle/>
        <a:p>
          <a:endParaRPr lang="en-US" sz="1800"/>
        </a:p>
      </dgm:t>
    </dgm:pt>
    <dgm:pt modelId="{D57179DF-A7D6-463E-9BCC-A548DB97E98F}" type="sibTrans" cxnId="{1E62A9CE-B310-4897-B34F-81C63CAEE768}">
      <dgm:prSet/>
      <dgm:spPr/>
      <dgm:t>
        <a:bodyPr/>
        <a:lstStyle/>
        <a:p>
          <a:endParaRPr lang="en-US" sz="1800"/>
        </a:p>
      </dgm:t>
    </dgm:pt>
    <dgm:pt modelId="{F6351F3B-2E7B-440D-86DC-B25BC1B9DDC4}">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1800" dirty="0"/>
            <a:t>variable</a:t>
          </a:r>
        </a:p>
      </dgm:t>
    </dgm:pt>
    <dgm:pt modelId="{1B4913A5-59DC-4B34-8C95-0CA213AEFCA7}" type="parTrans" cxnId="{63A5CA7A-314A-46D9-97F6-B401133A1476}">
      <dgm:prSet/>
      <dgm:spPr/>
      <dgm:t>
        <a:bodyPr/>
        <a:lstStyle/>
        <a:p>
          <a:endParaRPr lang="en-US" sz="1800"/>
        </a:p>
      </dgm:t>
    </dgm:pt>
    <dgm:pt modelId="{A48AF866-E2FC-4614-917A-BBF41737F663}" type="sibTrans" cxnId="{63A5CA7A-314A-46D9-97F6-B401133A1476}">
      <dgm:prSet/>
      <dgm:spPr/>
      <dgm:t>
        <a:bodyPr/>
        <a:lstStyle/>
        <a:p>
          <a:endParaRPr lang="en-US" sz="1800"/>
        </a:p>
      </dgm:t>
    </dgm:pt>
    <dgm:pt modelId="{62E067EA-42BC-40B0-AF78-D7D3B5B099C3}">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800" dirty="0"/>
            <a:t>method</a:t>
          </a:r>
        </a:p>
      </dgm:t>
    </dgm:pt>
    <dgm:pt modelId="{01CCF42F-2F10-4B30-8C3C-9BE1A5DFFB44}" type="parTrans" cxnId="{15FB55C5-F38A-4C8A-8075-41885F3F8730}">
      <dgm:prSet/>
      <dgm:spPr/>
      <dgm:t>
        <a:bodyPr/>
        <a:lstStyle/>
        <a:p>
          <a:endParaRPr lang="en-US" sz="1800"/>
        </a:p>
      </dgm:t>
    </dgm:pt>
    <dgm:pt modelId="{B3740ED5-C1D8-42F5-94BB-BC820375267B}" type="sibTrans" cxnId="{15FB55C5-F38A-4C8A-8075-41885F3F8730}">
      <dgm:prSet/>
      <dgm:spPr/>
      <dgm:t>
        <a:bodyPr/>
        <a:lstStyle/>
        <a:p>
          <a:endParaRPr lang="en-US" sz="1800"/>
        </a:p>
      </dgm:t>
    </dgm:pt>
    <dgm:pt modelId="{C8C9657C-3AB9-402C-85B5-1ABA26A1E50D}" type="pres">
      <dgm:prSet presAssocID="{C0E1E353-2089-4F8A-9834-D3ECA6955A11}" presName="hierChild1" presStyleCnt="0">
        <dgm:presLayoutVars>
          <dgm:orgChart val="1"/>
          <dgm:chPref val="1"/>
          <dgm:dir/>
          <dgm:animOne val="branch"/>
          <dgm:animLvl val="lvl"/>
          <dgm:resizeHandles/>
        </dgm:presLayoutVars>
      </dgm:prSet>
      <dgm:spPr/>
      <dgm:t>
        <a:bodyPr/>
        <a:lstStyle/>
        <a:p>
          <a:endParaRPr lang="en-CA"/>
        </a:p>
      </dgm:t>
    </dgm:pt>
    <dgm:pt modelId="{53E41A44-AF05-4C8E-92A4-B5FAD77AB4CD}" type="pres">
      <dgm:prSet presAssocID="{75CC53A9-CCB5-4CEF-8D72-FDF3D79B26C7}" presName="hierRoot1" presStyleCnt="0">
        <dgm:presLayoutVars>
          <dgm:hierBranch val="init"/>
        </dgm:presLayoutVars>
      </dgm:prSet>
      <dgm:spPr/>
    </dgm:pt>
    <dgm:pt modelId="{C7E4C6A8-F2CB-48CE-ADFE-C1833E510864}" type="pres">
      <dgm:prSet presAssocID="{75CC53A9-CCB5-4CEF-8D72-FDF3D79B26C7}" presName="rootComposite1" presStyleCnt="0"/>
      <dgm:spPr/>
    </dgm:pt>
    <dgm:pt modelId="{64D5B51F-CF0C-4A3C-8DBB-BF589C13CA48}" type="pres">
      <dgm:prSet presAssocID="{75CC53A9-CCB5-4CEF-8D72-FDF3D79B26C7}" presName="rootText1" presStyleLbl="node0" presStyleIdx="0" presStyleCnt="1">
        <dgm:presLayoutVars>
          <dgm:chPref val="3"/>
        </dgm:presLayoutVars>
      </dgm:prSet>
      <dgm:spPr/>
      <dgm:t>
        <a:bodyPr/>
        <a:lstStyle/>
        <a:p>
          <a:endParaRPr lang="en-CA"/>
        </a:p>
      </dgm:t>
    </dgm:pt>
    <dgm:pt modelId="{BD9AC991-61E6-423D-AB10-020A51176E17}" type="pres">
      <dgm:prSet presAssocID="{75CC53A9-CCB5-4CEF-8D72-FDF3D79B26C7}" presName="rootConnector1" presStyleLbl="node1" presStyleIdx="0" presStyleCnt="0"/>
      <dgm:spPr/>
      <dgm:t>
        <a:bodyPr/>
        <a:lstStyle/>
        <a:p>
          <a:endParaRPr lang="en-CA"/>
        </a:p>
      </dgm:t>
    </dgm:pt>
    <dgm:pt modelId="{BDDE0592-EBE1-4316-8CD5-6098E0FCB14B}" type="pres">
      <dgm:prSet presAssocID="{75CC53A9-CCB5-4CEF-8D72-FDF3D79B26C7}" presName="hierChild2" presStyleCnt="0"/>
      <dgm:spPr/>
    </dgm:pt>
    <dgm:pt modelId="{1F9912DB-3C21-4ABD-82A7-ACCC713746A7}" type="pres">
      <dgm:prSet presAssocID="{1B4913A5-59DC-4B34-8C95-0CA213AEFCA7}" presName="Name37" presStyleLbl="parChTrans1D2" presStyleIdx="0" presStyleCnt="2"/>
      <dgm:spPr/>
      <dgm:t>
        <a:bodyPr/>
        <a:lstStyle/>
        <a:p>
          <a:endParaRPr lang="en-CA"/>
        </a:p>
      </dgm:t>
    </dgm:pt>
    <dgm:pt modelId="{96D23FD1-C97C-497B-B4C0-9AC97B037B21}" type="pres">
      <dgm:prSet presAssocID="{F6351F3B-2E7B-440D-86DC-B25BC1B9DDC4}" presName="hierRoot2" presStyleCnt="0">
        <dgm:presLayoutVars>
          <dgm:hierBranch val="init"/>
        </dgm:presLayoutVars>
      </dgm:prSet>
      <dgm:spPr/>
    </dgm:pt>
    <dgm:pt modelId="{2E5517DC-ADB0-4862-B577-6AD6A56F75D6}" type="pres">
      <dgm:prSet presAssocID="{F6351F3B-2E7B-440D-86DC-B25BC1B9DDC4}" presName="rootComposite" presStyleCnt="0"/>
      <dgm:spPr/>
    </dgm:pt>
    <dgm:pt modelId="{843813E6-CABA-4D32-B59C-6FE7BA38A4B5}" type="pres">
      <dgm:prSet presAssocID="{F6351F3B-2E7B-440D-86DC-B25BC1B9DDC4}" presName="rootText" presStyleLbl="node2" presStyleIdx="0" presStyleCnt="2">
        <dgm:presLayoutVars>
          <dgm:chPref val="3"/>
        </dgm:presLayoutVars>
      </dgm:prSet>
      <dgm:spPr/>
      <dgm:t>
        <a:bodyPr/>
        <a:lstStyle/>
        <a:p>
          <a:endParaRPr lang="en-CA"/>
        </a:p>
      </dgm:t>
    </dgm:pt>
    <dgm:pt modelId="{9D225A00-FD70-4199-8A01-4B0D48C6A109}" type="pres">
      <dgm:prSet presAssocID="{F6351F3B-2E7B-440D-86DC-B25BC1B9DDC4}" presName="rootConnector" presStyleLbl="node2" presStyleIdx="0" presStyleCnt="2"/>
      <dgm:spPr/>
      <dgm:t>
        <a:bodyPr/>
        <a:lstStyle/>
        <a:p>
          <a:endParaRPr lang="en-CA"/>
        </a:p>
      </dgm:t>
    </dgm:pt>
    <dgm:pt modelId="{FD852032-7E42-4B0E-8350-056694A5DF40}" type="pres">
      <dgm:prSet presAssocID="{F6351F3B-2E7B-440D-86DC-B25BC1B9DDC4}" presName="hierChild4" presStyleCnt="0"/>
      <dgm:spPr/>
    </dgm:pt>
    <dgm:pt modelId="{6E69EF8E-4F83-4B65-8949-92461EF1D3FD}" type="pres">
      <dgm:prSet presAssocID="{F6351F3B-2E7B-440D-86DC-B25BC1B9DDC4}" presName="hierChild5" presStyleCnt="0"/>
      <dgm:spPr/>
    </dgm:pt>
    <dgm:pt modelId="{0DFD2656-43B4-46E4-927A-E2A11283C6A3}" type="pres">
      <dgm:prSet presAssocID="{01CCF42F-2F10-4B30-8C3C-9BE1A5DFFB44}" presName="Name37" presStyleLbl="parChTrans1D2" presStyleIdx="1" presStyleCnt="2"/>
      <dgm:spPr/>
      <dgm:t>
        <a:bodyPr/>
        <a:lstStyle/>
        <a:p>
          <a:endParaRPr lang="en-CA"/>
        </a:p>
      </dgm:t>
    </dgm:pt>
    <dgm:pt modelId="{5088301A-BB48-48A9-B02F-23B0EC18355A}" type="pres">
      <dgm:prSet presAssocID="{62E067EA-42BC-40B0-AF78-D7D3B5B099C3}" presName="hierRoot2" presStyleCnt="0">
        <dgm:presLayoutVars>
          <dgm:hierBranch val="init"/>
        </dgm:presLayoutVars>
      </dgm:prSet>
      <dgm:spPr/>
    </dgm:pt>
    <dgm:pt modelId="{77A6B95C-166E-4977-93CE-54F60E9E1059}" type="pres">
      <dgm:prSet presAssocID="{62E067EA-42BC-40B0-AF78-D7D3B5B099C3}" presName="rootComposite" presStyleCnt="0"/>
      <dgm:spPr/>
    </dgm:pt>
    <dgm:pt modelId="{0606B7A7-1493-4314-AE59-D3F9B69B73BE}" type="pres">
      <dgm:prSet presAssocID="{62E067EA-42BC-40B0-AF78-D7D3B5B099C3}" presName="rootText" presStyleLbl="node2" presStyleIdx="1" presStyleCnt="2">
        <dgm:presLayoutVars>
          <dgm:chPref val="3"/>
        </dgm:presLayoutVars>
      </dgm:prSet>
      <dgm:spPr/>
      <dgm:t>
        <a:bodyPr/>
        <a:lstStyle/>
        <a:p>
          <a:endParaRPr lang="en-CA"/>
        </a:p>
      </dgm:t>
    </dgm:pt>
    <dgm:pt modelId="{CC09E044-0EDC-419A-986A-43448402F636}" type="pres">
      <dgm:prSet presAssocID="{62E067EA-42BC-40B0-AF78-D7D3B5B099C3}" presName="rootConnector" presStyleLbl="node2" presStyleIdx="1" presStyleCnt="2"/>
      <dgm:spPr/>
      <dgm:t>
        <a:bodyPr/>
        <a:lstStyle/>
        <a:p>
          <a:endParaRPr lang="en-CA"/>
        </a:p>
      </dgm:t>
    </dgm:pt>
    <dgm:pt modelId="{618CB1F3-85FD-4FEF-AE89-F256D784A1F8}" type="pres">
      <dgm:prSet presAssocID="{62E067EA-42BC-40B0-AF78-D7D3B5B099C3}" presName="hierChild4" presStyleCnt="0"/>
      <dgm:spPr/>
    </dgm:pt>
    <dgm:pt modelId="{5EBA8935-28DF-41C1-BCAC-46411F8F69B2}" type="pres">
      <dgm:prSet presAssocID="{62E067EA-42BC-40B0-AF78-D7D3B5B099C3}" presName="hierChild5" presStyleCnt="0"/>
      <dgm:spPr/>
    </dgm:pt>
    <dgm:pt modelId="{3E830053-E658-448A-9EF9-78B3DF29914B}" type="pres">
      <dgm:prSet presAssocID="{75CC53A9-CCB5-4CEF-8D72-FDF3D79B26C7}" presName="hierChild3" presStyleCnt="0"/>
      <dgm:spPr/>
    </dgm:pt>
  </dgm:ptLst>
  <dgm:cxnLst>
    <dgm:cxn modelId="{6BEB470F-083D-4A5F-9F02-8F69683ED5EE}" type="presOf" srcId="{F6351F3B-2E7B-440D-86DC-B25BC1B9DDC4}" destId="{9D225A00-FD70-4199-8A01-4B0D48C6A109}" srcOrd="1" destOrd="0" presId="urn:microsoft.com/office/officeart/2005/8/layout/orgChart1"/>
    <dgm:cxn modelId="{15FB55C5-F38A-4C8A-8075-41885F3F8730}" srcId="{75CC53A9-CCB5-4CEF-8D72-FDF3D79B26C7}" destId="{62E067EA-42BC-40B0-AF78-D7D3B5B099C3}" srcOrd="1" destOrd="0" parTransId="{01CCF42F-2F10-4B30-8C3C-9BE1A5DFFB44}" sibTransId="{B3740ED5-C1D8-42F5-94BB-BC820375267B}"/>
    <dgm:cxn modelId="{CE00BF6A-F554-4C1B-AC46-D4D1EC292E0F}" type="presOf" srcId="{75CC53A9-CCB5-4CEF-8D72-FDF3D79B26C7}" destId="{BD9AC991-61E6-423D-AB10-020A51176E17}" srcOrd="1" destOrd="0" presId="urn:microsoft.com/office/officeart/2005/8/layout/orgChart1"/>
    <dgm:cxn modelId="{A1F99DBD-CC67-4687-BDF4-A72768751BF0}" type="presOf" srcId="{01CCF42F-2F10-4B30-8C3C-9BE1A5DFFB44}" destId="{0DFD2656-43B4-46E4-927A-E2A11283C6A3}" srcOrd="0" destOrd="0" presId="urn:microsoft.com/office/officeart/2005/8/layout/orgChart1"/>
    <dgm:cxn modelId="{63A5CA7A-314A-46D9-97F6-B401133A1476}" srcId="{75CC53A9-CCB5-4CEF-8D72-FDF3D79B26C7}" destId="{F6351F3B-2E7B-440D-86DC-B25BC1B9DDC4}" srcOrd="0" destOrd="0" parTransId="{1B4913A5-59DC-4B34-8C95-0CA213AEFCA7}" sibTransId="{A48AF866-E2FC-4614-917A-BBF41737F663}"/>
    <dgm:cxn modelId="{CECE0170-FA76-4E95-91EC-C410C49AABE3}" type="presOf" srcId="{C0E1E353-2089-4F8A-9834-D3ECA6955A11}" destId="{C8C9657C-3AB9-402C-85B5-1ABA26A1E50D}" srcOrd="0" destOrd="0" presId="urn:microsoft.com/office/officeart/2005/8/layout/orgChart1"/>
    <dgm:cxn modelId="{1E62A9CE-B310-4897-B34F-81C63CAEE768}" srcId="{C0E1E353-2089-4F8A-9834-D3ECA6955A11}" destId="{75CC53A9-CCB5-4CEF-8D72-FDF3D79B26C7}" srcOrd="0" destOrd="0" parTransId="{679277BA-F9D8-47B5-A07A-92817EA1FC13}" sibTransId="{D57179DF-A7D6-463E-9BCC-A548DB97E98F}"/>
    <dgm:cxn modelId="{8198C51A-EBAA-4543-9741-292804CC2405}" type="presOf" srcId="{62E067EA-42BC-40B0-AF78-D7D3B5B099C3}" destId="{CC09E044-0EDC-419A-986A-43448402F636}" srcOrd="1" destOrd="0" presId="urn:microsoft.com/office/officeart/2005/8/layout/orgChart1"/>
    <dgm:cxn modelId="{2046FFD6-6931-4019-9D2A-9163EB550BE7}" type="presOf" srcId="{62E067EA-42BC-40B0-AF78-D7D3B5B099C3}" destId="{0606B7A7-1493-4314-AE59-D3F9B69B73BE}" srcOrd="0" destOrd="0" presId="urn:microsoft.com/office/officeart/2005/8/layout/orgChart1"/>
    <dgm:cxn modelId="{D9D42483-6AA3-4137-B29D-884812707229}" type="presOf" srcId="{75CC53A9-CCB5-4CEF-8D72-FDF3D79B26C7}" destId="{64D5B51F-CF0C-4A3C-8DBB-BF589C13CA48}" srcOrd="0" destOrd="0" presId="urn:microsoft.com/office/officeart/2005/8/layout/orgChart1"/>
    <dgm:cxn modelId="{5A2C9D22-A740-47EC-BB6E-32610ED30AEC}" type="presOf" srcId="{F6351F3B-2E7B-440D-86DC-B25BC1B9DDC4}" destId="{843813E6-CABA-4D32-B59C-6FE7BA38A4B5}" srcOrd="0" destOrd="0" presId="urn:microsoft.com/office/officeart/2005/8/layout/orgChart1"/>
    <dgm:cxn modelId="{D248C99D-EC5A-4AC9-BACA-7D2CE3A0AC6D}" type="presOf" srcId="{1B4913A5-59DC-4B34-8C95-0CA213AEFCA7}" destId="{1F9912DB-3C21-4ABD-82A7-ACCC713746A7}" srcOrd="0" destOrd="0" presId="urn:microsoft.com/office/officeart/2005/8/layout/orgChart1"/>
    <dgm:cxn modelId="{1F7BC269-E0E5-4F83-BEA6-64F894B7E72E}" type="presParOf" srcId="{C8C9657C-3AB9-402C-85B5-1ABA26A1E50D}" destId="{53E41A44-AF05-4C8E-92A4-B5FAD77AB4CD}" srcOrd="0" destOrd="0" presId="urn:microsoft.com/office/officeart/2005/8/layout/orgChart1"/>
    <dgm:cxn modelId="{2504146B-EDD0-4623-9B68-E3073F214574}" type="presParOf" srcId="{53E41A44-AF05-4C8E-92A4-B5FAD77AB4CD}" destId="{C7E4C6A8-F2CB-48CE-ADFE-C1833E510864}" srcOrd="0" destOrd="0" presId="urn:microsoft.com/office/officeart/2005/8/layout/orgChart1"/>
    <dgm:cxn modelId="{DBDE3434-BFE3-4C69-8BB4-F84451A89057}" type="presParOf" srcId="{C7E4C6A8-F2CB-48CE-ADFE-C1833E510864}" destId="{64D5B51F-CF0C-4A3C-8DBB-BF589C13CA48}" srcOrd="0" destOrd="0" presId="urn:microsoft.com/office/officeart/2005/8/layout/orgChart1"/>
    <dgm:cxn modelId="{88CBEC3B-469E-475C-B271-071BA587DF0C}" type="presParOf" srcId="{C7E4C6A8-F2CB-48CE-ADFE-C1833E510864}" destId="{BD9AC991-61E6-423D-AB10-020A51176E17}" srcOrd="1" destOrd="0" presId="urn:microsoft.com/office/officeart/2005/8/layout/orgChart1"/>
    <dgm:cxn modelId="{6E52DB5B-682B-4A34-A28A-9C50EDD51EB2}" type="presParOf" srcId="{53E41A44-AF05-4C8E-92A4-B5FAD77AB4CD}" destId="{BDDE0592-EBE1-4316-8CD5-6098E0FCB14B}" srcOrd="1" destOrd="0" presId="urn:microsoft.com/office/officeart/2005/8/layout/orgChart1"/>
    <dgm:cxn modelId="{56A7EE6A-8EAA-40F3-8991-449A2DCD3E0C}" type="presParOf" srcId="{BDDE0592-EBE1-4316-8CD5-6098E0FCB14B}" destId="{1F9912DB-3C21-4ABD-82A7-ACCC713746A7}" srcOrd="0" destOrd="0" presId="urn:microsoft.com/office/officeart/2005/8/layout/orgChart1"/>
    <dgm:cxn modelId="{DCEAA3A9-7776-4B25-A73C-C80555209338}" type="presParOf" srcId="{BDDE0592-EBE1-4316-8CD5-6098E0FCB14B}" destId="{96D23FD1-C97C-497B-B4C0-9AC97B037B21}" srcOrd="1" destOrd="0" presId="urn:microsoft.com/office/officeart/2005/8/layout/orgChart1"/>
    <dgm:cxn modelId="{A35DB7F0-8172-4C8E-AA10-625B8C92F26E}" type="presParOf" srcId="{96D23FD1-C97C-497B-B4C0-9AC97B037B21}" destId="{2E5517DC-ADB0-4862-B577-6AD6A56F75D6}" srcOrd="0" destOrd="0" presId="urn:microsoft.com/office/officeart/2005/8/layout/orgChart1"/>
    <dgm:cxn modelId="{00097106-7CB7-4B76-87AB-88F690FF2B0C}" type="presParOf" srcId="{2E5517DC-ADB0-4862-B577-6AD6A56F75D6}" destId="{843813E6-CABA-4D32-B59C-6FE7BA38A4B5}" srcOrd="0" destOrd="0" presId="urn:microsoft.com/office/officeart/2005/8/layout/orgChart1"/>
    <dgm:cxn modelId="{2F8CA04A-9B21-4457-B809-5947C3CEDA4F}" type="presParOf" srcId="{2E5517DC-ADB0-4862-B577-6AD6A56F75D6}" destId="{9D225A00-FD70-4199-8A01-4B0D48C6A109}" srcOrd="1" destOrd="0" presId="urn:microsoft.com/office/officeart/2005/8/layout/orgChart1"/>
    <dgm:cxn modelId="{8F447637-06F0-465D-8519-93DC52B8409E}" type="presParOf" srcId="{96D23FD1-C97C-497B-B4C0-9AC97B037B21}" destId="{FD852032-7E42-4B0E-8350-056694A5DF40}" srcOrd="1" destOrd="0" presId="urn:microsoft.com/office/officeart/2005/8/layout/orgChart1"/>
    <dgm:cxn modelId="{874E9E57-AEFD-43C9-900C-C91CFE6051C4}" type="presParOf" srcId="{96D23FD1-C97C-497B-B4C0-9AC97B037B21}" destId="{6E69EF8E-4F83-4B65-8949-92461EF1D3FD}" srcOrd="2" destOrd="0" presId="urn:microsoft.com/office/officeart/2005/8/layout/orgChart1"/>
    <dgm:cxn modelId="{8E021A11-2DC0-493E-88C3-0C93B45E7F7E}" type="presParOf" srcId="{BDDE0592-EBE1-4316-8CD5-6098E0FCB14B}" destId="{0DFD2656-43B4-46E4-927A-E2A11283C6A3}" srcOrd="2" destOrd="0" presId="urn:microsoft.com/office/officeart/2005/8/layout/orgChart1"/>
    <dgm:cxn modelId="{74D855BA-012F-4623-B45F-E44575093A22}" type="presParOf" srcId="{BDDE0592-EBE1-4316-8CD5-6098E0FCB14B}" destId="{5088301A-BB48-48A9-B02F-23B0EC18355A}" srcOrd="3" destOrd="0" presId="urn:microsoft.com/office/officeart/2005/8/layout/orgChart1"/>
    <dgm:cxn modelId="{EDC34CF5-C7F7-449C-ADB3-DC9F79E4D8D3}" type="presParOf" srcId="{5088301A-BB48-48A9-B02F-23B0EC18355A}" destId="{77A6B95C-166E-4977-93CE-54F60E9E1059}" srcOrd="0" destOrd="0" presId="urn:microsoft.com/office/officeart/2005/8/layout/orgChart1"/>
    <dgm:cxn modelId="{FCA419EA-4033-4B66-A3F9-CFA121F6A275}" type="presParOf" srcId="{77A6B95C-166E-4977-93CE-54F60E9E1059}" destId="{0606B7A7-1493-4314-AE59-D3F9B69B73BE}" srcOrd="0" destOrd="0" presId="urn:microsoft.com/office/officeart/2005/8/layout/orgChart1"/>
    <dgm:cxn modelId="{978169A1-3F52-4585-9D3E-7154724E62A5}" type="presParOf" srcId="{77A6B95C-166E-4977-93CE-54F60E9E1059}" destId="{CC09E044-0EDC-419A-986A-43448402F636}" srcOrd="1" destOrd="0" presId="urn:microsoft.com/office/officeart/2005/8/layout/orgChart1"/>
    <dgm:cxn modelId="{AFBFE28A-4C41-4AD4-8CED-117B762FC863}" type="presParOf" srcId="{5088301A-BB48-48A9-B02F-23B0EC18355A}" destId="{618CB1F3-85FD-4FEF-AE89-F256D784A1F8}" srcOrd="1" destOrd="0" presId="urn:microsoft.com/office/officeart/2005/8/layout/orgChart1"/>
    <dgm:cxn modelId="{21D751AD-8124-4AA9-9449-7AAFFBF3FE50}" type="presParOf" srcId="{5088301A-BB48-48A9-B02F-23B0EC18355A}" destId="{5EBA8935-28DF-41C1-BCAC-46411F8F69B2}" srcOrd="2" destOrd="0" presId="urn:microsoft.com/office/officeart/2005/8/layout/orgChart1"/>
    <dgm:cxn modelId="{8AF58557-01F5-4230-8045-17A4E42C8D1F}" type="presParOf" srcId="{53E41A44-AF05-4C8E-92A4-B5FAD77AB4CD}" destId="{3E830053-E658-448A-9EF9-78B3DF29914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ADAA5-6965-45BB-B0A1-DA0D4E9FB829}">
      <dsp:nvSpPr>
        <dsp:cNvPr id="0" name=""/>
        <dsp:cNvSpPr/>
      </dsp:nvSpPr>
      <dsp:spPr>
        <a:xfrm>
          <a:off x="2310163" y="786163"/>
          <a:ext cx="888991" cy="331429"/>
        </a:xfrm>
        <a:custGeom>
          <a:avLst/>
          <a:gdLst/>
          <a:ahLst/>
          <a:cxnLst/>
          <a:rect l="0" t="0" r="0" b="0"/>
          <a:pathLst>
            <a:path>
              <a:moveTo>
                <a:pt x="0" y="0"/>
              </a:moveTo>
              <a:lnTo>
                <a:pt x="0" y="166336"/>
              </a:lnTo>
              <a:lnTo>
                <a:pt x="888991" y="166336"/>
              </a:lnTo>
              <a:lnTo>
                <a:pt x="888991" y="33142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F8E688-77D3-4236-A943-452BCA4727D5}">
      <dsp:nvSpPr>
        <dsp:cNvPr id="0" name=""/>
        <dsp:cNvSpPr/>
      </dsp:nvSpPr>
      <dsp:spPr>
        <a:xfrm>
          <a:off x="1296644" y="786163"/>
          <a:ext cx="1013519" cy="331429"/>
        </a:xfrm>
        <a:custGeom>
          <a:avLst/>
          <a:gdLst/>
          <a:ahLst/>
          <a:cxnLst/>
          <a:rect l="0" t="0" r="0" b="0"/>
          <a:pathLst>
            <a:path>
              <a:moveTo>
                <a:pt x="1013519" y="0"/>
              </a:moveTo>
              <a:lnTo>
                <a:pt x="1013519" y="166336"/>
              </a:lnTo>
              <a:lnTo>
                <a:pt x="0" y="166336"/>
              </a:lnTo>
              <a:lnTo>
                <a:pt x="0" y="33142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813BD8-3FA3-470C-B200-7868A5E122F7}">
      <dsp:nvSpPr>
        <dsp:cNvPr id="0" name=""/>
        <dsp:cNvSpPr/>
      </dsp:nvSpPr>
      <dsp:spPr>
        <a:xfrm>
          <a:off x="1524002" y="2"/>
          <a:ext cx="1572322" cy="786161"/>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Constructor</a:t>
          </a:r>
        </a:p>
      </dsp:txBody>
      <dsp:txXfrm>
        <a:off x="1524002" y="2"/>
        <a:ext cx="1572322" cy="786161"/>
      </dsp:txXfrm>
    </dsp:sp>
    <dsp:sp modelId="{9B3EE4C8-BA9D-4F2E-94BC-3152890C23C9}">
      <dsp:nvSpPr>
        <dsp:cNvPr id="0" name=""/>
        <dsp:cNvSpPr/>
      </dsp:nvSpPr>
      <dsp:spPr>
        <a:xfrm>
          <a:off x="510483" y="1117593"/>
          <a:ext cx="1572322" cy="786161"/>
        </a:xfrm>
        <a:prstGeom prst="rect">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a:t>Default</a:t>
          </a:r>
        </a:p>
      </dsp:txBody>
      <dsp:txXfrm>
        <a:off x="510483" y="1117593"/>
        <a:ext cx="1572322" cy="786161"/>
      </dsp:txXfrm>
    </dsp:sp>
    <dsp:sp modelId="{3C4E1060-AC60-4A26-9D92-E82B6B3DC01C}">
      <dsp:nvSpPr>
        <dsp:cNvPr id="0" name=""/>
        <dsp:cNvSpPr/>
      </dsp:nvSpPr>
      <dsp:spPr>
        <a:xfrm>
          <a:off x="2412993" y="1117593"/>
          <a:ext cx="1572322" cy="786161"/>
        </a:xfrm>
        <a:prstGeom prst="rect">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dsp:spPr>
      <dsp:style>
        <a:lnRef idx="1">
          <a:schemeClr val="dk1"/>
        </a:lnRef>
        <a:fillRef idx="3">
          <a:schemeClr val="dk1"/>
        </a:fillRef>
        <a:effectRef idx="2">
          <a:schemeClr val="dk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Parameterized</a:t>
          </a:r>
        </a:p>
      </dsp:txBody>
      <dsp:txXfrm>
        <a:off x="2412993" y="1117593"/>
        <a:ext cx="1572322" cy="786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D2656-43B4-46E4-927A-E2A11283C6A3}">
      <dsp:nvSpPr>
        <dsp:cNvPr id="0" name=""/>
        <dsp:cNvSpPr/>
      </dsp:nvSpPr>
      <dsp:spPr>
        <a:xfrm>
          <a:off x="1828800" y="745352"/>
          <a:ext cx="900860" cy="312695"/>
        </a:xfrm>
        <a:custGeom>
          <a:avLst/>
          <a:gdLst/>
          <a:ahLst/>
          <a:cxnLst/>
          <a:rect l="0" t="0" r="0" b="0"/>
          <a:pathLst>
            <a:path>
              <a:moveTo>
                <a:pt x="0" y="0"/>
              </a:moveTo>
              <a:lnTo>
                <a:pt x="0" y="156347"/>
              </a:lnTo>
              <a:lnTo>
                <a:pt x="900860" y="156347"/>
              </a:lnTo>
              <a:lnTo>
                <a:pt x="900860" y="312695"/>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9912DB-3C21-4ABD-82A7-ACCC713746A7}">
      <dsp:nvSpPr>
        <dsp:cNvPr id="0" name=""/>
        <dsp:cNvSpPr/>
      </dsp:nvSpPr>
      <dsp:spPr>
        <a:xfrm>
          <a:off x="927939" y="745352"/>
          <a:ext cx="900860" cy="312695"/>
        </a:xfrm>
        <a:custGeom>
          <a:avLst/>
          <a:gdLst/>
          <a:ahLst/>
          <a:cxnLst/>
          <a:rect l="0" t="0" r="0" b="0"/>
          <a:pathLst>
            <a:path>
              <a:moveTo>
                <a:pt x="900860" y="0"/>
              </a:moveTo>
              <a:lnTo>
                <a:pt x="900860" y="156347"/>
              </a:lnTo>
              <a:lnTo>
                <a:pt x="0" y="156347"/>
              </a:lnTo>
              <a:lnTo>
                <a:pt x="0" y="312695"/>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D5B51F-CF0C-4A3C-8DBB-BF589C13CA48}">
      <dsp:nvSpPr>
        <dsp:cNvPr id="0" name=""/>
        <dsp:cNvSpPr/>
      </dsp:nvSpPr>
      <dsp:spPr>
        <a:xfrm>
          <a:off x="1084287" y="839"/>
          <a:ext cx="1489025" cy="74451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static</a:t>
          </a:r>
        </a:p>
      </dsp:txBody>
      <dsp:txXfrm>
        <a:off x="1084287" y="839"/>
        <a:ext cx="1489025" cy="744512"/>
      </dsp:txXfrm>
    </dsp:sp>
    <dsp:sp modelId="{843813E6-CABA-4D32-B59C-6FE7BA38A4B5}">
      <dsp:nvSpPr>
        <dsp:cNvPr id="0" name=""/>
        <dsp:cNvSpPr/>
      </dsp:nvSpPr>
      <dsp:spPr>
        <a:xfrm>
          <a:off x="183426" y="1058047"/>
          <a:ext cx="1489025" cy="744512"/>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variable</a:t>
          </a:r>
        </a:p>
      </dsp:txBody>
      <dsp:txXfrm>
        <a:off x="183426" y="1058047"/>
        <a:ext cx="1489025" cy="744512"/>
      </dsp:txXfrm>
    </dsp:sp>
    <dsp:sp modelId="{0606B7A7-1493-4314-AE59-D3F9B69B73BE}">
      <dsp:nvSpPr>
        <dsp:cNvPr id="0" name=""/>
        <dsp:cNvSpPr/>
      </dsp:nvSpPr>
      <dsp:spPr>
        <a:xfrm>
          <a:off x="1985147" y="1058047"/>
          <a:ext cx="1489025" cy="744512"/>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method</a:t>
          </a:r>
        </a:p>
      </dsp:txBody>
      <dsp:txXfrm>
        <a:off x="1985147" y="1058047"/>
        <a:ext cx="1489025" cy="7445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DDACB6-3AE3-435B-8E6E-8BD7229483AB}" type="datetimeFigureOut">
              <a:rPr lang="en-US" smtClean="0"/>
              <a:pPr/>
              <a:t>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CFAC5F-15CB-4D7E-B528-63982A04867B}" type="slidenum">
              <a:rPr lang="en-US" smtClean="0"/>
              <a:pPr/>
              <a:t>‹Nº›</a:t>
            </a:fld>
            <a:endParaRPr lang="en-US"/>
          </a:p>
        </p:txBody>
      </p:sp>
    </p:spTree>
    <p:extLst>
      <p:ext uri="{BB962C8B-B14F-4D97-AF65-F5344CB8AC3E}">
        <p14:creationId xmlns:p14="http://schemas.microsoft.com/office/powerpoint/2010/main" val="142760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3E0EBD-2BBE-48B6-A3C2-FE0682976689}" type="datetimeFigureOut">
              <a:rPr lang="en-US" smtClean="0"/>
              <a:pPr/>
              <a:t>2/1/2020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9E1892-EF3F-4D0B-8D33-3E6777F3D415}" type="slidenum">
              <a:rPr lang="en-US" smtClean="0"/>
              <a:pPr/>
              <a:t>‹Nº›</a:t>
            </a:fld>
            <a:endParaRPr lang="en-US"/>
          </a:p>
        </p:txBody>
      </p:sp>
    </p:spTree>
    <p:extLst>
      <p:ext uri="{BB962C8B-B14F-4D97-AF65-F5344CB8AC3E}">
        <p14:creationId xmlns:p14="http://schemas.microsoft.com/office/powerpoint/2010/main" val="73745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Java Installation
Go to
http://www.oracle.com/technetw
ork/java/javase/downloads
1
Download Java Platform(JDK)
version 8 update 121 and install
on your Windows system
2</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Boolean
Integer1
Character3
4
Float32
Character Data type
ï± Character data types are used to store character values.
ï± char data type is a single 16-bit Unicode character:
char Type 0 to 65,535</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Character
Integer1
3
Boolean4
Float32
Boolean Data type
boolean Type True or false
ï± Boolean data types are used to store boolean values along.
ï± This data type is used for simple flags that track true/false
conditions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13</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John owns a Retail Department store. John needs to create a bill with the following fields present:
â¢ Invoice ID
â¢ Product ID
â¢ Product Cost
â¢ Quantity
â¢ Discount
â¢ Total Price
â¢ Feedback Provided ?
John has no knowledge about the data types in java,
Can you help John ?
Data Types in Java</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14</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John owns a Retail Department store. John needs to create a bill with the following fields present:
â¢ Invoice ID - Integer
â¢ Product ID - Integer
â¢ Product Cost - Double
â¢ Quantity - Integer
â¢ Discount - Double
â¢ Total Price - Double
â¢ Feedback Provided ? - Boolean
Data Types in Java</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15</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Data Operations
Operators
Relational
Operators
Arithmetic
Operators
Logical
Operators
Unary
Operators
Operations Operators are the constructs which can manipulate the value of operands.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16</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Arithmetic and Relational Operators
Arithmetic
a + b
a  b
a * b
a / b
a % b
Addition
Multiplication
Subtraction
Division
Modulus
a == b
a != b
a &amp;&gt; b
a &lt; b
a &amp;&gt;= b
a &lt;= b
Equal To
Greater Than
Not Equal To
Less Than
Greater Than Equal To
Less Than Equal To
Relational</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17</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Unary Operator
There are two types of unary operators: Increment and Decrement
Increment
Decrement
Pre increment
Post increment
Pre decrement
Post decrement
++i
i++
--i
i--</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18</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Logical Operator
There are three types of logical operators: Logical AND, Logical NOT, Logical OR
a and b
a or b
Returns a if a is false, b otherwise
Returns b if b is false, a otherwise
not a
Returns true if a is false, false
otherwise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19</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Data Operations in Java
Operation Solution
(Num1 + Num2)  Num3 / 5 20
Num1++ 11
Num3 &amp;&gt;= Num1 + Num2 True
Num2 == Num1 False
(Num2 &lt; Num3) &amp;&amp; (Num1 &amp;&gt; Num3) False
!Num4 False
Let us assume the following values for the variables:
â¢ Num1 = 10
â¢ Num2 = 15
â¢ Num3 = 25
â¢ Num4 = true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20</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Conditional Statements
If Statement
If code
End
Start
If
Condition
FALSETRUE
Syntax:</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21</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Java Installation
To set the permanent path of JDK in your
system:
1. Begin by going to My Computer
Properties.
2. Click on Advanced system setting.
3. Click on Environment Variables
option
4. Select Path variable to edit
5. Enter the path to bin folder inside
JDK installed on your system.(
Default path is C:Program
FilesJavajdk1.8.0_121bin )
1
2
3
4
5</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4</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Conditional Statements
Else If Statement
If code
End
Start
If
Condition
FALSE
TRUE
FALSE
Else If
Condition
TRUE
Else If code
Syntax:</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Conditional Statements
Else Statement
Syntax:
If code
End
Start
If
Condition
FALSE
TRUE
FALSE
Else If
Condition
TRUE
Else If code
Else code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23</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Conditional Statements
Switch case Statement
Syntax:
Start
switch
Condition
Case value1 Statement 1 break
Case value2 Statement 2 break
Case value3 Statement 3 break
default Statement
End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24</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Loops in Java
A loop statement allows us to execute a statement or group of statements
multiple times. The following diagram illustrates a loop statement:
Loops
Loops
forwhiledo while
CHECK
CONDITION
EXECUTE BLOCK
START
EXIT LOOP
FALSE
TRUErepeat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25</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Do While Loop
Do While Loop Repeats a statement or group of statements while a given condition is TRUE. It
tests the condition after executing the loop body.
Syntax:
CHECK
CONDITION
EXECUTE BLOCK
START
EXIT LOOP
FALSE
TRUE
repeat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26</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While Loop
While Loop Repeats a statement or group of statements while a given condition is TRUE. It
tests the condition before executing the loop body.
Syntax:
CHECK
CONDITION
EXECUTE BLOCK
START
repeat
EXIT LOOP
FALSE
TRUE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27</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For Loop
For Loop Repeats a statement or group of for a fixed number of times. It tests the
condition before executing the loop body.
Syntax:
Check
condition
Initialization
START
Iteration
Execute Statements
Exit loop
FALSE
TRUE
repeat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28</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Selection Statements
Iteration Statements
Jump Statements
Control Statement 6. break
Syntax:
break;
Check Loop
Condition
START
repeat
EXIT LOOP
Check Break
Condition
EXIT LOOP
Execute Block
FALSE
TRUE
TRUE
FALSE
Control Statement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29</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Selection Statements
Iteration Statements
Jump Statements
Control Statement
Check Loop
Condition
START
repeat
EXIT LOOP
Check Continue
Condition
Execute Block 2
7. continue
TRUE
FALSE
FALSE
TRUE
Syntax:
continue;
Control Statement
Execute Block 1</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30</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ï± An array is a data structure which holds the sequential elements of the same type.
ï± Arrays of any type can be created and may have one or more dimensions.
Array In Java
0 1 2 3 4
126 32 230 21 200
Index
Value
E.g: array index 4 is
holding a value of 200
Each index in the array
holds a value.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Go to
www.eclipse.org
Download Eclipse
Neon installer and
install on your
Windows system
1
2
Eclipse IDE Installation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5</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ï± Arrays can be of 2 types:
Array In Java
Single Dimensional Array
Initialization: int a[] = new int[12]
Initialization: int table[][] = new int[4][5];
Table[2][2] = 13
Multi Dimensional Array
0 1 2 3 4
0
1
2
3
Width = 5
Height =4
Index in Y dimension
Index in
X dimension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33</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Blueprint of a house can be considered as a class With the Same blueprint we can create several houses and
these can be considered as objects
Class and Objects
â¢ Java is an object oriented and class based programming language.
â¢ Object is simply a collection of data (variables) and methods (functions) that act on those data.
â¢ Class is a blueprint for the object.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35</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Super Class
Child Class
Inheritance
â¢ Inheritance is a mechanism through which one object acquires all the properties and behaviors of
parent object.
Mobile
Apple Samsung Google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36</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Encapsulation
Methods Variable
Encapsulation
Class
â¢ Encapsulation is the mechanism that binds together code and the data it manipulates together.
â¢ In encapsulation, the variables of a class will be hidden from other classes, and can be accessed only
through the methods of their current class.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37</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Polymorphism
â¢ Polymorphism is the ability of a variable, function or object to take on multiple forms.
â¢ Overloading of functions is achieved by the usage of polymorphism.
Everyone, Draw a
shape.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38</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Abstraction
â¢ Abstraction is the methodology of hiding the implementation details from the user and only providing
the functionality to the users.
â¢ In java, we use abstract class and interface to achieve abstraction.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39</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ï± String is a data structure which holds the sequential character.
ï± In Java programming language, strings are treated as objects.
String In Java
0 1 2 3 4 5
H e l l o 0
Initialization: String str = Hello
Str[0] Str[1] Str[2] Str[3] Str[4] Str[5]</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41</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Variable
Variables are nothing but reserved memory locations to store values. This means that
when you create a variable you reserve some space in memory.
int X = 25;
float Y = 3.142857;
boolean B = true;
B = true
Y = 3.142857
X = 25
Memory</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6</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Data types
A data type, in programming, is a classification that specifies which type of value a variable
has and what type of mathematical, relational or logical operations can be applied to it
without causing an error.
int X = 25;
float Y = 3.142857;
boolean B = true;
B = true
Y = 3.142857
X = 25
Memory
Integer
Float
Boolean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7</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Data types
Data types
Integer
Float
Character
Boolean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8</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Data Types in Java
Integer BooleanCharacterFloat
Primitive Data Type
byte (1 byte)
long (8 bytes)
short (2 bytes)
int (4 bytes)
float (4 bytes)
double (8 bytes)
char (2 byte)
bool (1 byte,
but makes use
of 1 bit of it)
float num = 56851.3285
char ch = X
boolean b = true
int num = 56</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9</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Character
Boolean
Integer1
3
4
Float32
Numeric Data type
ï± Integer data types are used to store numeric values.
ï± There are four different integer types in Java:
-128 to 127
-32768 to 32167
-2147483648 to 2147483647
-9,223,372,036,854,775,808 to
9,223,372,036,854,775,807
byte Type
short Type
int Type
long Type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10</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https://www.edureka.co/java-j2ee-soa-trainingEDUREKA JAVA CERTIFICATION TRAINING
Character
Boolean
Integer1
3
4
Float3
2
Float Data type
ï± Float data types are used to store numeric values along
with their decimal value.
ï± There are two different float types in Java:
float Type
double Type
Â±3.40282347E+38F
Â±1.79769313486231570E+308</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pPr/>
              <a:t>11</a:t>
            </a:fld>
            <a:endParaRPr lang="en-US"/>
          </a:p>
        </p:txBody>
      </p:sp>
    </p:spTree>
    <p:extLst>
      <p:ext uri="{BB962C8B-B14F-4D97-AF65-F5344CB8AC3E}">
        <p14:creationId xmlns:p14="http://schemas.microsoft.com/office/powerpoint/2010/main" val="417111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5A19D2-D021-4157-AB85-14D88ED6874A}"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A19D2-D021-4157-AB85-14D88ED6874A}"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A19D2-D021-4157-AB85-14D88ED6874A}"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3952" y="54622"/>
            <a:ext cx="8229600" cy="613171"/>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76200" y="742950"/>
            <a:ext cx="8839200" cy="39278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D5A19D2-D021-4157-AB85-14D88ED6874A}"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C0EFF-BAC8-46A2-885A-5CE6339BD6C1}" type="slidenum">
              <a:rPr lang="en-US" smtClean="0"/>
              <a:pPr/>
              <a:t>‹Nº›</a:t>
            </a:fld>
            <a:endParaRPr lang="en-US"/>
          </a:p>
        </p:txBody>
      </p:sp>
      <p:cxnSp>
        <p:nvCxnSpPr>
          <p:cNvPr id="8" name="Straight Connector 7"/>
          <p:cNvCxnSpPr/>
          <p:nvPr userDrawn="1"/>
        </p:nvCxnSpPr>
        <p:spPr>
          <a:xfrm>
            <a:off x="0" y="706614"/>
            <a:ext cx="9144000" cy="158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Rectangle 9"/>
          <p:cNvSpPr/>
          <p:nvPr userDrawn="1"/>
        </p:nvSpPr>
        <p:spPr>
          <a:xfrm>
            <a:off x="0" y="4705350"/>
            <a:ext cx="9144000" cy="438150"/>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l"/>
            <a:r>
              <a:rPr lang="en-US" sz="1100" b="1" dirty="0">
                <a:solidFill>
                  <a:schemeClr val="bg1"/>
                </a:solidFill>
              </a:rPr>
              <a:t>Java Training					www.busyqa.com/bigdata | www.busyqa.com/online-automation</a:t>
            </a:r>
          </a:p>
        </p:txBody>
      </p:sp>
      <p:pic>
        <p:nvPicPr>
          <p:cNvPr id="11" name="Picture 10" descr="profile_pic_1.png"/>
          <p:cNvPicPr>
            <a:picLocks noChangeAspect="1"/>
          </p:cNvPicPr>
          <p:nvPr userDrawn="1"/>
        </p:nvPicPr>
        <p:blipFill>
          <a:blip r:embed="rId2" cstate="print"/>
          <a:stretch>
            <a:fillRect/>
          </a:stretch>
        </p:blipFill>
        <p:spPr>
          <a:xfrm>
            <a:off x="7391400" y="133350"/>
            <a:ext cx="1452370" cy="4175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A19D2-D021-4157-AB85-14D88ED6874A}"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205979"/>
            <a:ext cx="8534400" cy="384571"/>
          </a:xfrm>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5A19D2-D021-4157-AB85-14D88ED6874A}"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C0EFF-BAC8-46A2-885A-5CE6339BD6C1}" type="slidenum">
              <a:rPr lang="en-US" smtClean="0"/>
              <a:pPr/>
              <a:t>‹Nº›</a:t>
            </a:fld>
            <a:endParaRPr lang="en-US"/>
          </a:p>
        </p:txBody>
      </p:sp>
      <p:cxnSp>
        <p:nvCxnSpPr>
          <p:cNvPr id="9" name="Straight Connector 8"/>
          <p:cNvCxnSpPr/>
          <p:nvPr userDrawn="1"/>
        </p:nvCxnSpPr>
        <p:spPr>
          <a:xfrm>
            <a:off x="0" y="706614"/>
            <a:ext cx="9144000" cy="1588"/>
          </a:xfrm>
          <a:prstGeom prst="line">
            <a:avLst/>
          </a:prstGeom>
          <a:ln/>
        </p:spPr>
        <p:style>
          <a:lnRef idx="3">
            <a:schemeClr val="accent5"/>
          </a:lnRef>
          <a:fillRef idx="0">
            <a:schemeClr val="accent5"/>
          </a:fillRef>
          <a:effectRef idx="2">
            <a:schemeClr val="accent5"/>
          </a:effectRef>
          <a:fontRef idx="minor">
            <a:schemeClr val="tx1"/>
          </a:fontRef>
        </p:style>
      </p:cxnSp>
      <p:sp>
        <p:nvSpPr>
          <p:cNvPr id="10" name="Rectangle 9"/>
          <p:cNvSpPr/>
          <p:nvPr userDrawn="1"/>
        </p:nvSpPr>
        <p:spPr>
          <a:xfrm>
            <a:off x="0" y="4705350"/>
            <a:ext cx="9144000" cy="438150"/>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l"/>
            <a:r>
              <a:rPr lang="en-US" sz="1100" b="1" dirty="0">
                <a:solidFill>
                  <a:schemeClr val="bg1"/>
                </a:solidFill>
              </a:rPr>
              <a:t>Java Training					www.busyqa.com/bigdata | www.busyqa.com/online-automation</a:t>
            </a:r>
          </a:p>
        </p:txBody>
      </p:sp>
      <p:pic>
        <p:nvPicPr>
          <p:cNvPr id="11" name="Picture 10" descr="profile_pic_1.png"/>
          <p:cNvPicPr>
            <a:picLocks noChangeAspect="1"/>
          </p:cNvPicPr>
          <p:nvPr userDrawn="1"/>
        </p:nvPicPr>
        <p:blipFill>
          <a:blip r:embed="rId2" cstate="print"/>
          <a:stretch>
            <a:fillRect/>
          </a:stretch>
        </p:blipFill>
        <p:spPr>
          <a:xfrm>
            <a:off x="7391400" y="133350"/>
            <a:ext cx="1452370" cy="4175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5A19D2-D021-4157-AB85-14D88ED6874A}" type="datetimeFigureOut">
              <a:rPr lang="en-US" smtClean="0"/>
              <a:pPr/>
              <a:t>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229600" cy="536971"/>
          </a:xfrm>
        </p:spPr>
        <p:txBody>
          <a:bodyPr/>
          <a:lstStyle>
            <a:lvl1pPr algn="l">
              <a:defRPr/>
            </a:lvl1pPr>
          </a:lstStyle>
          <a:p>
            <a:r>
              <a:rPr lang="en-US" dirty="0"/>
              <a:t>Click to edit Master title style</a:t>
            </a:r>
          </a:p>
        </p:txBody>
      </p:sp>
      <p:sp>
        <p:nvSpPr>
          <p:cNvPr id="3" name="Date Placeholder 2"/>
          <p:cNvSpPr>
            <a:spLocks noGrp="1"/>
          </p:cNvSpPr>
          <p:nvPr>
            <p:ph type="dt" sz="half" idx="10"/>
          </p:nvPr>
        </p:nvSpPr>
        <p:spPr/>
        <p:txBody>
          <a:bodyPr/>
          <a:lstStyle/>
          <a:p>
            <a:fld id="{9D5A19D2-D021-4157-AB85-14D88ED6874A}" type="datetimeFigureOut">
              <a:rPr lang="en-US" smtClean="0"/>
              <a:pPr/>
              <a:t>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4C0EFF-BAC8-46A2-885A-5CE6339BD6C1}" type="slidenum">
              <a:rPr lang="en-US" smtClean="0"/>
              <a:pPr/>
              <a:t>‹Nº›</a:t>
            </a:fld>
            <a:endParaRPr lang="en-US"/>
          </a:p>
        </p:txBody>
      </p:sp>
      <p:cxnSp>
        <p:nvCxnSpPr>
          <p:cNvPr id="7" name="Straight Connector 6"/>
          <p:cNvCxnSpPr/>
          <p:nvPr userDrawn="1"/>
        </p:nvCxnSpPr>
        <p:spPr>
          <a:xfrm>
            <a:off x="0" y="706614"/>
            <a:ext cx="9144000" cy="1588"/>
          </a:xfrm>
          <a:prstGeom prst="line">
            <a:avLst/>
          </a:prstGeom>
          <a:ln/>
        </p:spPr>
        <p:style>
          <a:lnRef idx="3">
            <a:schemeClr val="accent5"/>
          </a:lnRef>
          <a:fillRef idx="0">
            <a:schemeClr val="accent5"/>
          </a:fillRef>
          <a:effectRef idx="2">
            <a:schemeClr val="accent5"/>
          </a:effectRef>
          <a:fontRef idx="minor">
            <a:schemeClr val="tx1"/>
          </a:fontRef>
        </p:style>
      </p:cxnSp>
      <p:sp>
        <p:nvSpPr>
          <p:cNvPr id="8" name="Rectangle 7"/>
          <p:cNvSpPr/>
          <p:nvPr userDrawn="1"/>
        </p:nvSpPr>
        <p:spPr>
          <a:xfrm>
            <a:off x="0" y="4705350"/>
            <a:ext cx="9144000" cy="438150"/>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l"/>
            <a:r>
              <a:rPr lang="en-US" sz="1100" b="1" dirty="0">
                <a:solidFill>
                  <a:schemeClr val="bg1"/>
                </a:solidFill>
              </a:rPr>
              <a:t>Java Training					www.busyqa.com/bigdata | www.busyqa.com/online-automation</a:t>
            </a:r>
          </a:p>
        </p:txBody>
      </p:sp>
      <p:pic>
        <p:nvPicPr>
          <p:cNvPr id="9" name="Picture 8" descr="profile_pic_1.png"/>
          <p:cNvPicPr>
            <a:picLocks noChangeAspect="1"/>
          </p:cNvPicPr>
          <p:nvPr userDrawn="1"/>
        </p:nvPicPr>
        <p:blipFill>
          <a:blip r:embed="rId2" cstate="print"/>
          <a:stretch>
            <a:fillRect/>
          </a:stretch>
        </p:blipFill>
        <p:spPr>
          <a:xfrm>
            <a:off x="7391400" y="133350"/>
            <a:ext cx="1452370" cy="41755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A19D2-D021-4157-AB85-14D88ED6874A}" type="datetimeFigureOut">
              <a:rPr lang="en-US" smtClean="0"/>
              <a:pPr/>
              <a:t>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4C0EFF-BAC8-46A2-885A-5CE6339BD6C1}" type="slidenum">
              <a:rPr lang="en-US" smtClean="0"/>
              <a:pPr/>
              <a:t>‹Nº›</a:t>
            </a:fld>
            <a:endParaRPr lang="en-US"/>
          </a:p>
        </p:txBody>
      </p:sp>
      <p:sp>
        <p:nvSpPr>
          <p:cNvPr id="5" name="Rectangle 4"/>
          <p:cNvSpPr/>
          <p:nvPr userDrawn="1"/>
        </p:nvSpPr>
        <p:spPr>
          <a:xfrm>
            <a:off x="0" y="4705350"/>
            <a:ext cx="9144000" cy="438150"/>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l"/>
            <a:r>
              <a:rPr lang="en-US" sz="1100" b="1" dirty="0">
                <a:solidFill>
                  <a:schemeClr val="bg1"/>
                </a:solidFill>
              </a:rPr>
              <a:t>Java Training					www.busyqa.com/bigdata | www.busyqa.com/online-automation</a:t>
            </a:r>
          </a:p>
        </p:txBody>
      </p:sp>
      <p:pic>
        <p:nvPicPr>
          <p:cNvPr id="6" name="Picture 5" descr="profile_pic_1.png"/>
          <p:cNvPicPr>
            <a:picLocks noChangeAspect="1"/>
          </p:cNvPicPr>
          <p:nvPr userDrawn="1"/>
        </p:nvPicPr>
        <p:blipFill>
          <a:blip r:embed="rId2" cstate="print"/>
          <a:stretch>
            <a:fillRect/>
          </a:stretch>
        </p:blipFill>
        <p:spPr>
          <a:xfrm>
            <a:off x="7391400" y="133350"/>
            <a:ext cx="1452370" cy="41755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5A19D2-D021-4157-AB85-14D88ED6874A}"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5A19D2-D021-4157-AB85-14D88ED6874A}"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4C0EFF-BAC8-46A2-885A-5CE6339BD6C1}"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x" algn="tr"/>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5A19D2-D021-4157-AB85-14D88ED6874A}" type="datetimeFigureOut">
              <a:rPr lang="en-US" smtClean="0"/>
              <a:pPr/>
              <a:t>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D4C0EFF-BAC8-46A2-885A-5CE6339BD6C1}"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63846" name="Picture 6" descr="Image result for java image"/>
          <p:cNvPicPr>
            <a:picLocks noChangeAspect="1" noChangeArrowheads="1"/>
          </p:cNvPicPr>
          <p:nvPr/>
        </p:nvPicPr>
        <p:blipFill>
          <a:blip r:embed="rId2">
            <a:lum bright="70000" contrast="-70000"/>
          </a:blip>
          <a:srcRect l="18868" t="5660" r="20755" b="5660"/>
          <a:stretch>
            <a:fillRect/>
          </a:stretch>
        </p:blipFill>
        <p:spPr bwMode="auto">
          <a:xfrm>
            <a:off x="3124200" y="438150"/>
            <a:ext cx="2438400" cy="35814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Numeric Data type</a:t>
            </a:r>
          </a:p>
        </p:txBody>
      </p:sp>
    </p:spTree>
    <p:extLst>
      <p:ext uri="{BB962C8B-B14F-4D97-AF65-F5344CB8AC3E}">
        <p14:creationId xmlns:p14="http://schemas.microsoft.com/office/powerpoint/2010/main" val="13962975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Autofit/>
          </a:bodyPr>
          <a:lstStyle/>
          <a:p>
            <a:r>
              <a:rPr lang="en-US" sz="3200" dirty="0"/>
              <a:t>Problem without exception handling</a:t>
            </a:r>
          </a:p>
        </p:txBody>
      </p:sp>
      <p:sp>
        <p:nvSpPr>
          <p:cNvPr id="3" name="Content Placeholder 2"/>
          <p:cNvSpPr>
            <a:spLocks noGrp="1"/>
          </p:cNvSpPr>
          <p:nvPr>
            <p:ph idx="1"/>
          </p:nvPr>
        </p:nvSpPr>
        <p:spPr>
          <a:xfrm>
            <a:off x="533400" y="3409950"/>
            <a:ext cx="7886700" cy="413861"/>
          </a:xfrm>
        </p:spPr>
        <p:txBody>
          <a:bodyPr>
            <a:normAutofit/>
          </a:bodyPr>
          <a:lstStyle/>
          <a:p>
            <a:r>
              <a:rPr lang="en-US" sz="1400" b="1" dirty="0"/>
              <a:t>Output: </a:t>
            </a:r>
            <a:r>
              <a:rPr lang="en-US" sz="1400" dirty="0">
                <a:solidFill>
                  <a:srgbClr val="FF0000"/>
                </a:solidFill>
              </a:rPr>
              <a:t>Exception in thread main </a:t>
            </a:r>
            <a:r>
              <a:rPr lang="en-US" sz="1400" dirty="0" err="1">
                <a:solidFill>
                  <a:srgbClr val="FF0000"/>
                </a:solidFill>
              </a:rPr>
              <a:t>java.lang.ArithmeticException</a:t>
            </a:r>
            <a:r>
              <a:rPr lang="en-US" sz="1400" dirty="0">
                <a:solidFill>
                  <a:srgbClr val="FF0000"/>
                </a:solidFill>
              </a:rPr>
              <a:t>:/ by zero</a:t>
            </a:r>
          </a:p>
        </p:txBody>
      </p:sp>
      <p:sp>
        <p:nvSpPr>
          <p:cNvPr id="5" name="Slide Number Placeholder 4"/>
          <p:cNvSpPr>
            <a:spLocks noGrp="1"/>
          </p:cNvSpPr>
          <p:nvPr>
            <p:ph type="sldNum" sz="quarter" idx="12"/>
          </p:nvPr>
        </p:nvSpPr>
        <p:spPr/>
        <p:txBody>
          <a:bodyPr/>
          <a:lstStyle/>
          <a:p>
            <a:fld id="{0FF54DE5-C571-48E8-A5BC-B369434E2F44}" type="slidenum">
              <a:rPr lang="en-US" smtClean="0"/>
              <a:pPr/>
              <a:t>100</a:t>
            </a:fld>
            <a:endParaRPr lang="en-US" dirty="0"/>
          </a:p>
        </p:txBody>
      </p:sp>
      <p:sp>
        <p:nvSpPr>
          <p:cNvPr id="4" name="Rectangle 3"/>
          <p:cNvSpPr/>
          <p:nvPr/>
        </p:nvSpPr>
        <p:spPr>
          <a:xfrm>
            <a:off x="762001" y="1200150"/>
            <a:ext cx="5791200" cy="1669688"/>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400" b="1" dirty="0">
                <a:solidFill>
                  <a:srgbClr val="7F0055"/>
                </a:solidFill>
                <a:latin typeface="Courier New" pitchFamily="49" charset="0"/>
                <a:cs typeface="Courier New" pitchFamily="49" charset="0"/>
              </a:rPr>
              <a:t>public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class</a:t>
            </a:r>
            <a:r>
              <a:rPr lang="en-US" sz="1400" b="1" dirty="0">
                <a:solidFill>
                  <a:srgbClr val="000000"/>
                </a:solidFill>
                <a:latin typeface="Courier New" pitchFamily="49" charset="0"/>
                <a:cs typeface="Courier New" pitchFamily="49" charset="0"/>
              </a:rPr>
              <a:t> Testtrycatch1{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public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static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void</a:t>
            </a:r>
            <a:r>
              <a:rPr lang="en-US" sz="1400" b="1" dirty="0">
                <a:solidFill>
                  <a:srgbClr val="000000"/>
                </a:solidFill>
                <a:latin typeface="Courier New" pitchFamily="49" charset="0"/>
                <a:cs typeface="Courier New" pitchFamily="49" charset="0"/>
              </a:rPr>
              <a:t> main(String </a:t>
            </a:r>
            <a:r>
              <a:rPr lang="en-US" sz="1400" b="1" dirty="0" err="1">
                <a:solidFill>
                  <a:srgbClr val="000000"/>
                </a:solidFill>
                <a:latin typeface="Courier New" pitchFamily="49" charset="0"/>
                <a:cs typeface="Courier New" pitchFamily="49" charset="0"/>
              </a:rPr>
              <a:t>args</a:t>
            </a:r>
            <a:r>
              <a:rPr lang="en-US" sz="1400" b="1" dirty="0">
                <a:solidFill>
                  <a:srgbClr val="000000"/>
                </a:solidFill>
                <a:latin typeface="Courier New" pitchFamily="49" charset="0"/>
                <a:cs typeface="Courier New" pitchFamily="49" charset="0"/>
              </a:rPr>
              <a:t>[])</a:t>
            </a:r>
          </a:p>
          <a:p>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int</a:t>
            </a:r>
            <a:r>
              <a:rPr lang="en-US" sz="1400" b="1" dirty="0">
                <a:solidFill>
                  <a:srgbClr val="000000"/>
                </a:solidFill>
                <a:latin typeface="Courier New" pitchFamily="49" charset="0"/>
                <a:cs typeface="Courier New" pitchFamily="49" charset="0"/>
              </a:rPr>
              <a:t> data=50/0;  </a:t>
            </a:r>
            <a:r>
              <a:rPr lang="en-US" sz="1400" b="1" dirty="0">
                <a:solidFill>
                  <a:srgbClr val="3F7F5F"/>
                </a:solidFill>
                <a:latin typeface="Courier New" pitchFamily="49" charset="0"/>
                <a:cs typeface="Courier New" pitchFamily="49" charset="0"/>
              </a:rPr>
              <a:t>//may throw exception  </a:t>
            </a:r>
          </a:p>
          <a:p>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a:t>
            </a:r>
            <a:r>
              <a:rPr lang="en-US" sz="1400" b="1" dirty="0">
                <a:solidFill>
                  <a:srgbClr val="2A00FF"/>
                </a:solidFill>
                <a:latin typeface="Courier New" pitchFamily="49" charset="0"/>
                <a:cs typeface="Courier New" pitchFamily="49" charset="0"/>
              </a:rPr>
              <a:t>"rest of the code..."</a:t>
            </a:r>
            <a:r>
              <a:rPr lang="en-US" sz="1400" b="1" dirty="0">
                <a:solidFill>
                  <a:srgbClr val="000000"/>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 </a:t>
            </a:r>
            <a:r>
              <a:rPr lang="en-US"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32105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Solution by exception handling</a:t>
            </a:r>
          </a:p>
        </p:txBody>
      </p:sp>
      <p:sp>
        <p:nvSpPr>
          <p:cNvPr id="3" name="Content Placeholder 2"/>
          <p:cNvSpPr>
            <a:spLocks noGrp="1"/>
          </p:cNvSpPr>
          <p:nvPr>
            <p:ph idx="1"/>
          </p:nvPr>
        </p:nvSpPr>
        <p:spPr>
          <a:xfrm>
            <a:off x="685800" y="3333750"/>
            <a:ext cx="7886700" cy="457200"/>
          </a:xfrm>
        </p:spPr>
        <p:txBody>
          <a:bodyPr>
            <a:noAutofit/>
          </a:bodyPr>
          <a:lstStyle/>
          <a:p>
            <a:pPr marL="0" indent="0">
              <a:buNone/>
            </a:pPr>
            <a:r>
              <a:rPr lang="en-US" sz="2000" dirty="0"/>
              <a:t> </a:t>
            </a:r>
            <a:r>
              <a:rPr lang="en-US" sz="1200" dirty="0"/>
              <a:t> </a:t>
            </a:r>
            <a:r>
              <a:rPr lang="en-US" sz="1200" b="1" dirty="0"/>
              <a:t>Output: </a:t>
            </a:r>
            <a:r>
              <a:rPr lang="en-US" sz="1200" dirty="0">
                <a:solidFill>
                  <a:srgbClr val="FF0000"/>
                </a:solidFill>
              </a:rPr>
              <a:t>Exception in thread main </a:t>
            </a:r>
            <a:r>
              <a:rPr lang="en-US" sz="1200" dirty="0" err="1">
                <a:solidFill>
                  <a:srgbClr val="FF0000"/>
                </a:solidFill>
              </a:rPr>
              <a:t>java.lang.ArithmeticException</a:t>
            </a:r>
            <a:r>
              <a:rPr lang="en-US" sz="1200" dirty="0">
                <a:solidFill>
                  <a:srgbClr val="FF0000"/>
                </a:solidFill>
              </a:rPr>
              <a:t>:/ by zero</a:t>
            </a:r>
          </a:p>
          <a:p>
            <a:pPr marL="0" indent="0">
              <a:buNone/>
            </a:pPr>
            <a:r>
              <a:rPr lang="en-US" sz="1200" dirty="0">
                <a:solidFill>
                  <a:srgbClr val="FF0000"/>
                </a:solidFill>
              </a:rPr>
              <a:t>rest of the code...</a:t>
            </a:r>
          </a:p>
        </p:txBody>
      </p:sp>
      <p:sp>
        <p:nvSpPr>
          <p:cNvPr id="5" name="Slide Number Placeholder 4"/>
          <p:cNvSpPr>
            <a:spLocks noGrp="1"/>
          </p:cNvSpPr>
          <p:nvPr>
            <p:ph type="sldNum" sz="quarter" idx="12"/>
          </p:nvPr>
        </p:nvSpPr>
        <p:spPr/>
        <p:txBody>
          <a:bodyPr/>
          <a:lstStyle/>
          <a:p>
            <a:fld id="{0FF54DE5-C571-48E8-A5BC-B369434E2F44}" type="slidenum">
              <a:rPr lang="en-US" smtClean="0"/>
              <a:pPr/>
              <a:t>101</a:t>
            </a:fld>
            <a:endParaRPr lang="en-US" dirty="0"/>
          </a:p>
        </p:txBody>
      </p:sp>
      <p:sp>
        <p:nvSpPr>
          <p:cNvPr id="4" name="Rectangle 3"/>
          <p:cNvSpPr/>
          <p:nvPr/>
        </p:nvSpPr>
        <p:spPr>
          <a:xfrm>
            <a:off x="609600" y="895350"/>
            <a:ext cx="5562600" cy="2285241"/>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Testtrycatch2{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try</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data=50/0;  </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   catch</a:t>
            </a:r>
            <a:r>
              <a:rPr lang="en-US" sz="1200" b="1" dirty="0">
                <a:solidFill>
                  <a:srgbClr val="000000"/>
                </a:solidFill>
                <a:latin typeface="Courier New" pitchFamily="49" charset="0"/>
                <a:cs typeface="Courier New" pitchFamily="49" charset="0"/>
              </a:rPr>
              <a:t>(</a:t>
            </a:r>
            <a:r>
              <a:rPr lang="en-US" sz="1200" b="1" dirty="0" err="1">
                <a:solidFill>
                  <a:srgbClr val="000000"/>
                </a:solidFill>
                <a:latin typeface="Courier New" pitchFamily="49" charset="0"/>
                <a:cs typeface="Courier New" pitchFamily="49" charset="0"/>
              </a:rPr>
              <a:t>ArithmeticException</a:t>
            </a:r>
            <a:r>
              <a:rPr lang="en-US" sz="1200" b="1" dirty="0">
                <a:solidFill>
                  <a:srgbClr val="000000"/>
                </a:solidFill>
                <a:latin typeface="Courier New" pitchFamily="49" charset="0"/>
                <a:cs typeface="Courier New" pitchFamily="49" charset="0"/>
              </a:rPr>
              <a:t> e)</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(e);</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"rest of the code..."</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a:t>
            </a:r>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103699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Multi catch block</a:t>
            </a:r>
          </a:p>
        </p:txBody>
      </p:sp>
      <p:sp>
        <p:nvSpPr>
          <p:cNvPr id="3" name="Content Placeholder 2"/>
          <p:cNvSpPr>
            <a:spLocks noGrp="1"/>
          </p:cNvSpPr>
          <p:nvPr>
            <p:ph idx="1"/>
          </p:nvPr>
        </p:nvSpPr>
        <p:spPr>
          <a:xfrm>
            <a:off x="304800" y="819151"/>
            <a:ext cx="7886700" cy="685800"/>
          </a:xfrm>
        </p:spPr>
        <p:txBody>
          <a:bodyPr>
            <a:normAutofit/>
          </a:bodyPr>
          <a:lstStyle/>
          <a:p>
            <a:r>
              <a:rPr lang="en-US" sz="1600" dirty="0"/>
              <a:t>If you have to perform different tasks at the occurrence of different Exceptions, use java multi catch block.</a:t>
            </a:r>
          </a:p>
          <a:p>
            <a:endParaRPr lang="en-US" sz="2800" dirty="0"/>
          </a:p>
          <a:p>
            <a:endParaRPr lang="en-US" sz="2800" dirty="0"/>
          </a:p>
        </p:txBody>
      </p:sp>
      <p:sp>
        <p:nvSpPr>
          <p:cNvPr id="6" name="Slide Number Placeholder 5"/>
          <p:cNvSpPr>
            <a:spLocks noGrp="1"/>
          </p:cNvSpPr>
          <p:nvPr>
            <p:ph type="sldNum" sz="quarter" idx="12"/>
          </p:nvPr>
        </p:nvSpPr>
        <p:spPr/>
        <p:txBody>
          <a:bodyPr/>
          <a:lstStyle/>
          <a:p>
            <a:fld id="{0FF54DE5-C571-48E8-A5BC-B369434E2F44}" type="slidenum">
              <a:rPr lang="en-US" smtClean="0"/>
              <a:pPr/>
              <a:t>102</a:t>
            </a:fld>
            <a:endParaRPr lang="en-US" dirty="0"/>
          </a:p>
        </p:txBody>
      </p:sp>
      <p:sp>
        <p:nvSpPr>
          <p:cNvPr id="4" name="Rectangle 3"/>
          <p:cNvSpPr/>
          <p:nvPr/>
        </p:nvSpPr>
        <p:spPr>
          <a:xfrm>
            <a:off x="1295400" y="4095750"/>
            <a:ext cx="4572000" cy="530915"/>
          </a:xfrm>
          <a:prstGeom prst="rect">
            <a:avLst/>
          </a:prstGeom>
        </p:spPr>
        <p:txBody>
          <a:bodyPr wrap="square" lIns="68580" tIns="34290" rIns="68580" bIns="34290">
            <a:spAutoFit/>
          </a:bodyPr>
          <a:lstStyle/>
          <a:p>
            <a:r>
              <a:rPr lang="en-US" sz="1500" b="1" dirty="0"/>
              <a:t>Output:</a:t>
            </a:r>
            <a:r>
              <a:rPr lang="en-US" sz="1500" dirty="0"/>
              <a:t>task1 completed</a:t>
            </a:r>
          </a:p>
          <a:p>
            <a:r>
              <a:rPr lang="en-US" sz="1500" dirty="0"/>
              <a:t>       rest of the code...</a:t>
            </a:r>
          </a:p>
        </p:txBody>
      </p:sp>
      <p:sp>
        <p:nvSpPr>
          <p:cNvPr id="5" name="Rectangle 4"/>
          <p:cNvSpPr/>
          <p:nvPr/>
        </p:nvSpPr>
        <p:spPr>
          <a:xfrm>
            <a:off x="768667" y="1504950"/>
            <a:ext cx="7460933" cy="2269852"/>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TestMultipleCatchBlock</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static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main(String </a:t>
            </a:r>
            <a:r>
              <a:rPr lang="en-US" sz="1100" b="1" dirty="0" err="1">
                <a:solidFill>
                  <a:srgbClr val="000000"/>
                </a:solidFill>
                <a:latin typeface="Courier New" pitchFamily="49" charset="0"/>
                <a:cs typeface="Courier New" pitchFamily="49" charset="0"/>
              </a:rPr>
              <a:t>args</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try</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int</a:t>
            </a:r>
            <a:r>
              <a:rPr lang="en-US" sz="1100" b="1" dirty="0">
                <a:solidFill>
                  <a:srgbClr val="000000"/>
                </a:solidFill>
                <a:latin typeface="Courier New" pitchFamily="49" charset="0"/>
                <a:cs typeface="Courier New" pitchFamily="49" charset="0"/>
              </a:rPr>
              <a:t> a[]=</a:t>
            </a:r>
            <a:r>
              <a:rPr lang="en-US" sz="1100" b="1" dirty="0">
                <a:solidFill>
                  <a:srgbClr val="7F0055"/>
                </a:solidFill>
                <a:latin typeface="Courier New" pitchFamily="49" charset="0"/>
                <a:cs typeface="Courier New" pitchFamily="49" charset="0"/>
              </a:rPr>
              <a:t>new</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int</a:t>
            </a:r>
            <a:r>
              <a:rPr lang="en-US" sz="1100" b="1" dirty="0">
                <a:solidFill>
                  <a:srgbClr val="000000"/>
                </a:solidFill>
                <a:latin typeface="Courier New" pitchFamily="49" charset="0"/>
                <a:cs typeface="Courier New" pitchFamily="49" charset="0"/>
              </a:rPr>
              <a:t>[5];  </a:t>
            </a:r>
          </a:p>
          <a:p>
            <a:r>
              <a:rPr lang="en-US" sz="1100" b="1" dirty="0">
                <a:solidFill>
                  <a:srgbClr val="000000"/>
                </a:solidFill>
                <a:latin typeface="Courier New" pitchFamily="49" charset="0"/>
                <a:cs typeface="Courier New" pitchFamily="49" charset="0"/>
              </a:rPr>
              <a:t>    a[5]=30/0;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catch</a:t>
            </a:r>
            <a:r>
              <a:rPr lang="en-US" sz="1100" b="1" dirty="0">
                <a:solidFill>
                  <a:srgbClr val="000000"/>
                </a:solidFill>
                <a:latin typeface="Courier New" pitchFamily="49" charset="0"/>
                <a:cs typeface="Courier New" pitchFamily="49" charset="0"/>
              </a:rPr>
              <a:t>(ArithmeticException e){</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"task1 is completed"</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catch</a:t>
            </a:r>
            <a:r>
              <a:rPr lang="en-US" sz="1100" b="1" dirty="0">
                <a:solidFill>
                  <a:srgbClr val="000000"/>
                </a:solidFill>
                <a:latin typeface="Courier New" pitchFamily="49" charset="0"/>
                <a:cs typeface="Courier New" pitchFamily="49" charset="0"/>
              </a:rPr>
              <a:t>(ArrayIndexOutOfBoundsException e){</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"task 2 completed"</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catch</a:t>
            </a:r>
            <a:r>
              <a:rPr lang="en-US" sz="1100" b="1" dirty="0">
                <a:solidFill>
                  <a:srgbClr val="000000"/>
                </a:solidFill>
                <a:latin typeface="Courier New" pitchFamily="49" charset="0"/>
                <a:cs typeface="Courier New" pitchFamily="49" charset="0"/>
              </a:rPr>
              <a:t>(Exception e){</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"common task completed"</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"rest of the code..."</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68288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finally block</a:t>
            </a:r>
          </a:p>
        </p:txBody>
      </p:sp>
      <p:sp>
        <p:nvSpPr>
          <p:cNvPr id="3" name="Content Placeholder 2"/>
          <p:cNvSpPr>
            <a:spLocks noGrp="1"/>
          </p:cNvSpPr>
          <p:nvPr>
            <p:ph idx="1"/>
          </p:nvPr>
        </p:nvSpPr>
        <p:spPr/>
        <p:txBody>
          <a:bodyPr>
            <a:normAutofit/>
          </a:bodyPr>
          <a:lstStyle/>
          <a:p>
            <a:r>
              <a:rPr lang="en-US" sz="1800" b="1" dirty="0"/>
              <a:t>Java finally block</a:t>
            </a:r>
            <a:r>
              <a:rPr lang="en-US" sz="1800" dirty="0"/>
              <a:t> is a block that is used </a:t>
            </a:r>
            <a:r>
              <a:rPr lang="en-US" sz="1800" i="1" dirty="0"/>
              <a:t>to execute important code</a:t>
            </a:r>
            <a:r>
              <a:rPr lang="en-US" sz="1800" dirty="0"/>
              <a:t> such as closing connection, stream etc.</a:t>
            </a:r>
          </a:p>
          <a:p>
            <a:r>
              <a:rPr lang="en-US" sz="1800" dirty="0"/>
              <a:t>Java finally block is always executed whether exception is handled or not.</a:t>
            </a:r>
          </a:p>
          <a:p>
            <a:r>
              <a:rPr lang="en-US" sz="1800" dirty="0"/>
              <a:t>Java finally block follows try or catch block.</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103</a:t>
            </a:fld>
            <a:endParaRPr lang="en-US" dirty="0"/>
          </a:p>
        </p:txBody>
      </p:sp>
      <p:pic>
        <p:nvPicPr>
          <p:cNvPr id="14338" name="Picture 2" descr="Related image"/>
          <p:cNvPicPr>
            <a:picLocks noChangeAspect="1" noChangeArrowheads="1"/>
          </p:cNvPicPr>
          <p:nvPr/>
        </p:nvPicPr>
        <p:blipFill>
          <a:blip r:embed="rId2"/>
          <a:srcRect/>
          <a:stretch>
            <a:fillRect/>
          </a:stretch>
        </p:blipFill>
        <p:spPr bwMode="auto">
          <a:xfrm>
            <a:off x="2133600" y="2266950"/>
            <a:ext cx="3048000" cy="2145732"/>
          </a:xfrm>
          <a:prstGeom prst="rect">
            <a:avLst/>
          </a:prstGeom>
          <a:noFill/>
        </p:spPr>
      </p:pic>
    </p:spTree>
    <p:extLst>
      <p:ext uri="{BB962C8B-B14F-4D97-AF65-F5344CB8AC3E}">
        <p14:creationId xmlns:p14="http://schemas.microsoft.com/office/powerpoint/2010/main" val="7313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Usage of Java finally</a:t>
            </a:r>
          </a:p>
        </p:txBody>
      </p:sp>
      <p:sp>
        <p:nvSpPr>
          <p:cNvPr id="3" name="Content Placeholder 2"/>
          <p:cNvSpPr>
            <a:spLocks noGrp="1"/>
          </p:cNvSpPr>
          <p:nvPr>
            <p:ph idx="1"/>
          </p:nvPr>
        </p:nvSpPr>
        <p:spPr/>
        <p:txBody>
          <a:bodyPr/>
          <a:lstStyle/>
          <a:p>
            <a:r>
              <a:rPr lang="en-US" sz="2400" dirty="0"/>
              <a:t>finally block execute when…</a:t>
            </a:r>
          </a:p>
          <a:p>
            <a:pPr marL="728663" lvl="1" indent="-385763">
              <a:buFont typeface="+mj-lt"/>
              <a:buAutoNum type="arabicPeriod"/>
            </a:pPr>
            <a:r>
              <a:rPr lang="en-US" sz="2100" dirty="0"/>
              <a:t>Exception doesn't occur.</a:t>
            </a:r>
          </a:p>
          <a:p>
            <a:pPr marL="728663" lvl="1" indent="-385763">
              <a:buFont typeface="+mj-lt"/>
              <a:buAutoNum type="arabicPeriod"/>
            </a:pPr>
            <a:r>
              <a:rPr lang="en-US" sz="2100" dirty="0"/>
              <a:t>Exception occurs and not handled.</a:t>
            </a:r>
          </a:p>
          <a:p>
            <a:pPr marL="728663" lvl="1" indent="-385763">
              <a:buFont typeface="+mj-lt"/>
              <a:buAutoNum type="arabicPeriod"/>
            </a:pPr>
            <a:r>
              <a:rPr lang="en-US" sz="2100" dirty="0"/>
              <a:t>Exception occurs and handled.</a:t>
            </a:r>
          </a:p>
          <a:p>
            <a:endParaRPr lang="en-US"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104</a:t>
            </a:fld>
            <a:endParaRPr lang="en-US" dirty="0"/>
          </a:p>
        </p:txBody>
      </p:sp>
    </p:spTree>
    <p:extLst>
      <p:ext uri="{BB962C8B-B14F-4D97-AF65-F5344CB8AC3E}">
        <p14:creationId xmlns:p14="http://schemas.microsoft.com/office/powerpoint/2010/main" val="375432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610600" cy="533400"/>
          </a:xfrm>
        </p:spPr>
        <p:txBody>
          <a:bodyPr>
            <a:normAutofit/>
          </a:bodyPr>
          <a:lstStyle/>
          <a:p>
            <a:r>
              <a:rPr lang="en-US" sz="2400" dirty="0"/>
              <a:t>Case 1: Java finally example where exception doesn't occur</a:t>
            </a:r>
          </a:p>
        </p:txBody>
      </p:sp>
      <p:sp>
        <p:nvSpPr>
          <p:cNvPr id="6" name="Slide Number Placeholder 5"/>
          <p:cNvSpPr>
            <a:spLocks noGrp="1"/>
          </p:cNvSpPr>
          <p:nvPr>
            <p:ph type="sldNum" sz="quarter" idx="12"/>
          </p:nvPr>
        </p:nvSpPr>
        <p:spPr/>
        <p:txBody>
          <a:bodyPr/>
          <a:lstStyle/>
          <a:p>
            <a:fld id="{0FF54DE5-C571-48E8-A5BC-B369434E2F44}" type="slidenum">
              <a:rPr lang="en-US" smtClean="0"/>
              <a:pPr/>
              <a:t>105</a:t>
            </a:fld>
            <a:endParaRPr lang="en-US" dirty="0"/>
          </a:p>
        </p:txBody>
      </p:sp>
      <p:sp>
        <p:nvSpPr>
          <p:cNvPr id="4" name="Rectangle 3"/>
          <p:cNvSpPr/>
          <p:nvPr/>
        </p:nvSpPr>
        <p:spPr>
          <a:xfrm>
            <a:off x="6019800" y="2038350"/>
            <a:ext cx="2971800" cy="761747"/>
          </a:xfrm>
          <a:prstGeom prst="rect">
            <a:avLst/>
          </a:prstGeom>
        </p:spPr>
        <p:txBody>
          <a:bodyPr wrap="square" lIns="68580" tIns="34290" rIns="68580" bIns="34290">
            <a:spAutoFit/>
          </a:bodyPr>
          <a:lstStyle/>
          <a:p>
            <a:r>
              <a:rPr lang="en-US" sz="1500" b="1" dirty="0"/>
              <a:t>Output:</a:t>
            </a:r>
            <a:r>
              <a:rPr lang="en-US" sz="1500" dirty="0"/>
              <a:t>5</a:t>
            </a:r>
          </a:p>
          <a:p>
            <a:r>
              <a:rPr lang="en-US" sz="1500" dirty="0"/>
              <a:t>       finally block is always executed</a:t>
            </a:r>
          </a:p>
          <a:p>
            <a:r>
              <a:rPr lang="en-US" sz="1500" dirty="0"/>
              <a:t>       rest of the code...</a:t>
            </a:r>
          </a:p>
        </p:txBody>
      </p:sp>
      <p:sp>
        <p:nvSpPr>
          <p:cNvPr id="5" name="Rectangle 4"/>
          <p:cNvSpPr/>
          <p:nvPr/>
        </p:nvSpPr>
        <p:spPr>
          <a:xfrm>
            <a:off x="457200" y="819150"/>
            <a:ext cx="5486400" cy="339323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TestFinallyBlock</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try</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data=25/5;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(data);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catch</a:t>
            </a:r>
            <a:r>
              <a:rPr lang="en-US" sz="1200" b="1" dirty="0">
                <a:solidFill>
                  <a:srgbClr val="000000"/>
                </a:solidFill>
                <a:latin typeface="Courier New" pitchFamily="49" charset="0"/>
                <a:cs typeface="Courier New" pitchFamily="49" charset="0"/>
              </a:rPr>
              <a:t>(NullPointerException e)</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(e);</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finally</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"finally block is always executed"</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"rest of the code..."</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23092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610600" cy="609600"/>
          </a:xfrm>
        </p:spPr>
        <p:txBody>
          <a:bodyPr>
            <a:normAutofit/>
          </a:bodyPr>
          <a:lstStyle/>
          <a:p>
            <a:r>
              <a:rPr lang="en-US" sz="2000" dirty="0"/>
              <a:t>Case 2: Java finally example where exception occurs and not handled.</a:t>
            </a:r>
          </a:p>
        </p:txBody>
      </p:sp>
      <p:sp>
        <p:nvSpPr>
          <p:cNvPr id="6" name="Slide Number Placeholder 5"/>
          <p:cNvSpPr>
            <a:spLocks noGrp="1"/>
          </p:cNvSpPr>
          <p:nvPr>
            <p:ph type="sldNum" sz="quarter" idx="12"/>
          </p:nvPr>
        </p:nvSpPr>
        <p:spPr/>
        <p:txBody>
          <a:bodyPr/>
          <a:lstStyle/>
          <a:p>
            <a:fld id="{0FF54DE5-C571-48E8-A5BC-B369434E2F44}" type="slidenum">
              <a:rPr lang="en-US" smtClean="0"/>
              <a:pPr/>
              <a:t>106</a:t>
            </a:fld>
            <a:endParaRPr lang="en-US" dirty="0"/>
          </a:p>
        </p:txBody>
      </p:sp>
      <p:sp>
        <p:nvSpPr>
          <p:cNvPr id="4" name="Rectangle 3"/>
          <p:cNvSpPr/>
          <p:nvPr/>
        </p:nvSpPr>
        <p:spPr>
          <a:xfrm>
            <a:off x="2743200" y="3943350"/>
            <a:ext cx="5217387" cy="500137"/>
          </a:xfrm>
          <a:prstGeom prst="rect">
            <a:avLst/>
          </a:prstGeom>
        </p:spPr>
        <p:txBody>
          <a:bodyPr wrap="square" lIns="68580" tIns="34290" rIns="68580" bIns="34290">
            <a:spAutoFit/>
          </a:bodyPr>
          <a:lstStyle/>
          <a:p>
            <a:r>
              <a:rPr lang="en-US" sz="1400" b="1" dirty="0" err="1"/>
              <a:t>Output</a:t>
            </a:r>
            <a:r>
              <a:rPr lang="en-US" sz="1400" dirty="0" err="1"/>
              <a:t>:finally</a:t>
            </a:r>
            <a:r>
              <a:rPr lang="en-US" sz="1400" dirty="0"/>
              <a:t> block is always executed</a:t>
            </a:r>
          </a:p>
          <a:p>
            <a:r>
              <a:rPr lang="en-US" sz="1400" dirty="0"/>
              <a:t>       Exception in thread main </a:t>
            </a:r>
            <a:r>
              <a:rPr lang="en-US" sz="1400" dirty="0" err="1"/>
              <a:t>java.lang.ArithmeticException</a:t>
            </a:r>
            <a:r>
              <a:rPr lang="en-US" sz="1400" dirty="0"/>
              <a:t>:/ by zero</a:t>
            </a:r>
          </a:p>
        </p:txBody>
      </p:sp>
      <p:sp>
        <p:nvSpPr>
          <p:cNvPr id="5" name="Rectangle 4"/>
          <p:cNvSpPr/>
          <p:nvPr/>
        </p:nvSpPr>
        <p:spPr>
          <a:xfrm>
            <a:off x="457200" y="895350"/>
            <a:ext cx="5257800" cy="2946961"/>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TestFinallyBlock1{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static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main(String </a:t>
            </a:r>
            <a:r>
              <a:rPr lang="en-US" sz="1100" b="1" dirty="0" err="1">
                <a:solidFill>
                  <a:srgbClr val="000000"/>
                </a:solidFill>
                <a:latin typeface="Courier New" pitchFamily="49" charset="0"/>
                <a:cs typeface="Courier New" pitchFamily="49" charset="0"/>
              </a:rPr>
              <a:t>args</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try</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int</a:t>
            </a:r>
            <a:r>
              <a:rPr lang="en-US" sz="1100" b="1" dirty="0">
                <a:solidFill>
                  <a:srgbClr val="000000"/>
                </a:solidFill>
                <a:latin typeface="Courier New" pitchFamily="49" charset="0"/>
                <a:cs typeface="Courier New" pitchFamily="49" charset="0"/>
              </a:rPr>
              <a:t> data=25/0;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(data);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catch</a:t>
            </a:r>
            <a:r>
              <a:rPr lang="en-US" sz="1100" b="1" dirty="0">
                <a:solidFill>
                  <a:srgbClr val="000000"/>
                </a:solidFill>
                <a:latin typeface="Courier New" pitchFamily="49" charset="0"/>
                <a:cs typeface="Courier New" pitchFamily="49" charset="0"/>
              </a:rPr>
              <a:t>(NullPointerException e)</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(e);</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finally</a:t>
            </a:r>
          </a:p>
          <a:p>
            <a:r>
              <a:rPr lang="en-US" sz="1100" b="1" dirty="0">
                <a:solidFill>
                  <a:srgbClr val="7F0055"/>
                </a:solidFill>
                <a:latin typeface="Courier New" pitchFamily="49" charset="0"/>
                <a:cs typeface="Courier New" pitchFamily="49" charset="0"/>
              </a:rPr>
              <a:t>  </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"finally block is always executed"</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"rest of the code..."</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69941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610600" cy="533400"/>
          </a:xfrm>
        </p:spPr>
        <p:txBody>
          <a:bodyPr>
            <a:normAutofit/>
          </a:bodyPr>
          <a:lstStyle/>
          <a:p>
            <a:r>
              <a:rPr lang="en-US" sz="2000" dirty="0"/>
              <a:t>Case 3: Java finally example where exception occurs and handled.</a:t>
            </a:r>
          </a:p>
        </p:txBody>
      </p:sp>
      <p:sp>
        <p:nvSpPr>
          <p:cNvPr id="6" name="Slide Number Placeholder 5"/>
          <p:cNvSpPr>
            <a:spLocks noGrp="1"/>
          </p:cNvSpPr>
          <p:nvPr>
            <p:ph type="sldNum" sz="quarter" idx="12"/>
          </p:nvPr>
        </p:nvSpPr>
        <p:spPr/>
        <p:txBody>
          <a:bodyPr/>
          <a:lstStyle/>
          <a:p>
            <a:fld id="{0FF54DE5-C571-48E8-A5BC-B369434E2F44}" type="slidenum">
              <a:rPr lang="en-US" smtClean="0"/>
              <a:pPr/>
              <a:t>107</a:t>
            </a:fld>
            <a:endParaRPr lang="en-US" dirty="0"/>
          </a:p>
        </p:txBody>
      </p:sp>
      <p:sp>
        <p:nvSpPr>
          <p:cNvPr id="4" name="Rectangle 3"/>
          <p:cNvSpPr/>
          <p:nvPr/>
        </p:nvSpPr>
        <p:spPr>
          <a:xfrm>
            <a:off x="5638800" y="1885950"/>
            <a:ext cx="3505200" cy="992579"/>
          </a:xfrm>
          <a:prstGeom prst="rect">
            <a:avLst/>
          </a:prstGeom>
        </p:spPr>
        <p:txBody>
          <a:bodyPr wrap="square" lIns="68580" tIns="34290" rIns="68580" bIns="34290">
            <a:spAutoFit/>
          </a:bodyPr>
          <a:lstStyle/>
          <a:p>
            <a:r>
              <a:rPr lang="en-US" sz="1500" b="1" dirty="0" err="1"/>
              <a:t>Output:</a:t>
            </a:r>
            <a:r>
              <a:rPr lang="en-US" sz="1500" dirty="0" err="1"/>
              <a:t>Exception</a:t>
            </a:r>
            <a:r>
              <a:rPr lang="en-US" sz="1500" dirty="0"/>
              <a:t> in thread main </a:t>
            </a:r>
            <a:r>
              <a:rPr lang="en-US" sz="1500" dirty="0" err="1"/>
              <a:t>java.lang.ArithmeticException</a:t>
            </a:r>
            <a:r>
              <a:rPr lang="en-US" sz="1500" dirty="0"/>
              <a:t>:/ by zero</a:t>
            </a:r>
          </a:p>
          <a:p>
            <a:r>
              <a:rPr lang="en-US" sz="1500" dirty="0"/>
              <a:t>       finally block is always executed</a:t>
            </a:r>
          </a:p>
          <a:p>
            <a:r>
              <a:rPr lang="en-US" sz="1500" dirty="0"/>
              <a:t>       rest of the code...</a:t>
            </a:r>
          </a:p>
        </p:txBody>
      </p:sp>
      <p:sp>
        <p:nvSpPr>
          <p:cNvPr id="7" name="Rectangle 6"/>
          <p:cNvSpPr/>
          <p:nvPr/>
        </p:nvSpPr>
        <p:spPr>
          <a:xfrm>
            <a:off x="381001" y="971550"/>
            <a:ext cx="5181600" cy="2823850"/>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TestFinallyBlock2{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static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main(String </a:t>
            </a:r>
            <a:r>
              <a:rPr lang="en-US" sz="1100" b="1" dirty="0" err="1">
                <a:solidFill>
                  <a:srgbClr val="000000"/>
                </a:solidFill>
                <a:latin typeface="Courier New" pitchFamily="49" charset="0"/>
                <a:cs typeface="Courier New" pitchFamily="49" charset="0"/>
              </a:rPr>
              <a:t>args</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try</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int</a:t>
            </a:r>
            <a:r>
              <a:rPr lang="en-US" sz="1100" b="1" dirty="0">
                <a:solidFill>
                  <a:srgbClr val="000000"/>
                </a:solidFill>
                <a:latin typeface="Courier New" pitchFamily="49" charset="0"/>
                <a:cs typeface="Courier New" pitchFamily="49" charset="0"/>
              </a:rPr>
              <a:t> data=25/0;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(data);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catch</a:t>
            </a:r>
            <a:r>
              <a:rPr lang="en-US" sz="1100" b="1" dirty="0">
                <a:solidFill>
                  <a:srgbClr val="000000"/>
                </a:solidFill>
                <a:latin typeface="Courier New" pitchFamily="49" charset="0"/>
                <a:cs typeface="Courier New" pitchFamily="49" charset="0"/>
              </a:rPr>
              <a:t>(ArithmeticException e){</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(e);</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finally</a:t>
            </a:r>
          </a:p>
          <a:p>
            <a:r>
              <a:rPr lang="en-US" sz="1100" b="1" dirty="0">
                <a:solidFill>
                  <a:srgbClr val="7F0055"/>
                </a:solidFill>
                <a:latin typeface="Courier New" pitchFamily="49" charset="0"/>
                <a:cs typeface="Courier New" pitchFamily="49" charset="0"/>
              </a:rPr>
              <a:t>  </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"finally block is always executed"</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"rest of the code..."</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200"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405857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throws</a:t>
            </a:r>
          </a:p>
        </p:txBody>
      </p:sp>
      <p:sp>
        <p:nvSpPr>
          <p:cNvPr id="3" name="Content Placeholder 2"/>
          <p:cNvSpPr>
            <a:spLocks noGrp="1"/>
          </p:cNvSpPr>
          <p:nvPr>
            <p:ph idx="1"/>
          </p:nvPr>
        </p:nvSpPr>
        <p:spPr/>
        <p:txBody>
          <a:bodyPr>
            <a:normAutofit/>
          </a:bodyPr>
          <a:lstStyle/>
          <a:p>
            <a:r>
              <a:rPr lang="en-US" sz="2000" dirty="0"/>
              <a:t>Used for only Checked Exceptions.</a:t>
            </a:r>
          </a:p>
          <a:p>
            <a:r>
              <a:rPr lang="en-US" sz="2000" dirty="0"/>
              <a:t>It should be applied at Method level.</a:t>
            </a:r>
          </a:p>
        </p:txBody>
      </p:sp>
      <p:sp>
        <p:nvSpPr>
          <p:cNvPr id="4" name="Slide Number Placeholder 3"/>
          <p:cNvSpPr>
            <a:spLocks noGrp="1"/>
          </p:cNvSpPr>
          <p:nvPr>
            <p:ph type="sldNum" sz="quarter" idx="12"/>
          </p:nvPr>
        </p:nvSpPr>
        <p:spPr/>
        <p:txBody>
          <a:bodyPr/>
          <a:lstStyle/>
          <a:p>
            <a:fld id="{0FF54DE5-C571-48E8-A5BC-B369434E2F44}" type="slidenum">
              <a:rPr lang="en-US" smtClean="0"/>
              <a:pPr/>
              <a:t>108</a:t>
            </a:fld>
            <a:endParaRPr lang="en-US" dirty="0"/>
          </a:p>
        </p:txBody>
      </p:sp>
    </p:spTree>
    <p:extLst>
      <p:ext uri="{BB962C8B-B14F-4D97-AF65-F5344CB8AC3E}">
        <p14:creationId xmlns:p14="http://schemas.microsoft.com/office/powerpoint/2010/main" val="26919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throws – Example1</a:t>
            </a:r>
          </a:p>
        </p:txBody>
      </p:sp>
      <p:sp>
        <p:nvSpPr>
          <p:cNvPr id="4" name="Slide Number Placeholder 3"/>
          <p:cNvSpPr>
            <a:spLocks noGrp="1"/>
          </p:cNvSpPr>
          <p:nvPr>
            <p:ph type="sldNum" sz="quarter" idx="12"/>
          </p:nvPr>
        </p:nvSpPr>
        <p:spPr/>
        <p:txBody>
          <a:bodyPr/>
          <a:lstStyle/>
          <a:p>
            <a:fld id="{0FF54DE5-C571-48E8-A5BC-B369434E2F44}" type="slidenum">
              <a:rPr lang="en-US" smtClean="0"/>
              <a:pPr/>
              <a:t>109</a:t>
            </a:fld>
            <a:endParaRPr lang="en-US" dirty="0"/>
          </a:p>
        </p:txBody>
      </p:sp>
      <p:sp>
        <p:nvSpPr>
          <p:cNvPr id="7" name="Rectangle 6"/>
          <p:cNvSpPr/>
          <p:nvPr/>
        </p:nvSpPr>
        <p:spPr>
          <a:xfrm>
            <a:off x="457200" y="1047750"/>
            <a:ext cx="6019800" cy="2100575"/>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6A3E3E"/>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throws</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InterruptedException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System.</a:t>
            </a:r>
            <a:r>
              <a:rPr lang="en-US" sz="1200" b="1" dirty="0" err="1">
                <a:solidFill>
                  <a:srgbClr val="0000C0"/>
                </a:solidFill>
                <a:latin typeface="Courier New" pitchFamily="49" charset="0"/>
                <a:cs typeface="Courier New" pitchFamily="49" charset="0"/>
              </a:rPr>
              <a:t>out</a:t>
            </a:r>
            <a:r>
              <a:rPr lang="en-US" sz="1200" b="1" dirty="0" err="1">
                <a:solidFill>
                  <a:srgbClr val="000000"/>
                </a:solidFill>
                <a:latin typeface="Courier New" pitchFamily="49" charset="0"/>
                <a:cs typeface="Courier New" pitchFamily="49" charset="0"/>
              </a:rPr>
              <a: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"Test started"</a:t>
            </a:r>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System.</a:t>
            </a:r>
            <a:r>
              <a:rPr lang="en-US" sz="1200" b="1" dirty="0" err="1">
                <a:solidFill>
                  <a:srgbClr val="0000C0"/>
                </a:solidFill>
                <a:latin typeface="Courier New" pitchFamily="49" charset="0"/>
                <a:cs typeface="Courier New" pitchFamily="49" charset="0"/>
              </a:rPr>
              <a:t>out</a:t>
            </a:r>
            <a:r>
              <a:rPr lang="en-US" sz="1200" b="1" dirty="0" err="1">
                <a:solidFill>
                  <a:srgbClr val="000000"/>
                </a:solidFill>
                <a:latin typeface="Courier New" pitchFamily="49" charset="0"/>
                <a:cs typeface="Courier New" pitchFamily="49" charset="0"/>
              </a:rPr>
              <a: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"Test is in progress"</a:t>
            </a:r>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Thread.sleep</a:t>
            </a:r>
            <a:r>
              <a:rPr lang="en-US" sz="1200" b="1" dirty="0">
                <a:solidFill>
                  <a:srgbClr val="000000"/>
                </a:solidFill>
                <a:latin typeface="Courier New" pitchFamily="49" charset="0"/>
                <a:cs typeface="Courier New" pitchFamily="49" charset="0"/>
              </a:rPr>
              <a:t>(3000); </a:t>
            </a:r>
            <a:r>
              <a:rPr lang="en-US" sz="1200" b="1" dirty="0">
                <a:solidFill>
                  <a:srgbClr val="00B050"/>
                </a:solidFill>
                <a:latin typeface="Courier New" pitchFamily="49" charset="0"/>
                <a:cs typeface="Courier New" pitchFamily="49" charset="0"/>
              </a:rPr>
              <a:t>// </a:t>
            </a:r>
            <a:r>
              <a:rPr lang="en-US" sz="1200" b="1" dirty="0" err="1">
                <a:solidFill>
                  <a:srgbClr val="00B050"/>
                </a:solidFill>
                <a:latin typeface="Courier New" pitchFamily="49" charset="0"/>
                <a:cs typeface="Courier New" pitchFamily="49" charset="0"/>
              </a:rPr>
              <a:t>InterruptedException</a:t>
            </a:r>
            <a:endParaRPr lang="en-US" sz="1200" b="1" dirty="0">
              <a:solidFill>
                <a:srgbClr val="00B050"/>
              </a:solidFill>
              <a:latin typeface="Courier New" pitchFamily="49" charset="0"/>
              <a:cs typeface="Courier New" pitchFamily="49" charset="0"/>
            </a:endParaRPr>
          </a:p>
          <a:p>
            <a:r>
              <a:rPr lang="en-US" sz="1200" b="1" dirty="0" err="1">
                <a:solidFill>
                  <a:srgbClr val="000000"/>
                </a:solidFill>
                <a:latin typeface="Courier New" pitchFamily="49" charset="0"/>
                <a:cs typeface="Courier New" pitchFamily="49" charset="0"/>
              </a:rPr>
              <a:t>System.</a:t>
            </a:r>
            <a:r>
              <a:rPr lang="en-US" sz="1200" b="1" dirty="0" err="1">
                <a:solidFill>
                  <a:srgbClr val="0000C0"/>
                </a:solidFill>
                <a:latin typeface="Courier New" pitchFamily="49" charset="0"/>
                <a:cs typeface="Courier New" pitchFamily="49" charset="0"/>
              </a:rPr>
              <a:t>out</a:t>
            </a:r>
            <a:r>
              <a:rPr lang="en-US" sz="1200" b="1" dirty="0" err="1">
                <a:solidFill>
                  <a:srgbClr val="000000"/>
                </a:solidFill>
                <a:latin typeface="Courier New" pitchFamily="49" charset="0"/>
                <a:cs typeface="Courier New" pitchFamily="49" charset="0"/>
              </a:rPr>
              <a: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"Test is completed"</a:t>
            </a:r>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System.</a:t>
            </a:r>
            <a:r>
              <a:rPr lang="en-US" sz="1200" b="1" dirty="0" err="1">
                <a:solidFill>
                  <a:srgbClr val="0000C0"/>
                </a:solidFill>
                <a:latin typeface="Courier New" pitchFamily="49" charset="0"/>
                <a:cs typeface="Courier New" pitchFamily="49" charset="0"/>
              </a:rPr>
              <a:t>out</a:t>
            </a:r>
            <a:r>
              <a:rPr lang="en-US" sz="1200" b="1" dirty="0" err="1">
                <a:solidFill>
                  <a:srgbClr val="000000"/>
                </a:solidFill>
                <a:latin typeface="Courier New" pitchFamily="49" charset="0"/>
                <a:cs typeface="Courier New" pitchFamily="49" charset="0"/>
              </a:rPr>
              <a: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"Test is exited"</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77458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4308" b="10016"/>
          <a:stretch>
            <a:fillRect/>
          </a:stretch>
        </p:blipFill>
        <p:spPr bwMode="auto">
          <a:xfrm>
            <a:off x="0" y="742950"/>
            <a:ext cx="9144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Float Data type</a:t>
            </a:r>
          </a:p>
        </p:txBody>
      </p:sp>
    </p:spTree>
    <p:extLst>
      <p:ext uri="{BB962C8B-B14F-4D97-AF65-F5344CB8AC3E}">
        <p14:creationId xmlns:p14="http://schemas.microsoft.com/office/powerpoint/2010/main" val="13962975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throws – Example2</a:t>
            </a:r>
          </a:p>
        </p:txBody>
      </p:sp>
      <p:sp>
        <p:nvSpPr>
          <p:cNvPr id="4" name="Slide Number Placeholder 3"/>
          <p:cNvSpPr>
            <a:spLocks noGrp="1"/>
          </p:cNvSpPr>
          <p:nvPr>
            <p:ph type="sldNum" sz="quarter" idx="12"/>
          </p:nvPr>
        </p:nvSpPr>
        <p:spPr/>
        <p:txBody>
          <a:bodyPr/>
          <a:lstStyle/>
          <a:p>
            <a:fld id="{0FF54DE5-C571-48E8-A5BC-B369434E2F44}" type="slidenum">
              <a:rPr lang="en-US" smtClean="0"/>
              <a:pPr/>
              <a:t>110</a:t>
            </a:fld>
            <a:endParaRPr lang="en-US" dirty="0"/>
          </a:p>
        </p:txBody>
      </p:sp>
      <p:sp>
        <p:nvSpPr>
          <p:cNvPr id="6" name="Rectangle 5"/>
          <p:cNvSpPr/>
          <p:nvPr/>
        </p:nvSpPr>
        <p:spPr>
          <a:xfrm>
            <a:off x="457201" y="1047750"/>
            <a:ext cx="7772400" cy="173124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 {</a:t>
            </a:r>
          </a:p>
          <a:p>
            <a:endParaRPr lang="en-US" sz="1200" b="1" dirty="0">
              <a:latin typeface="Courier New" pitchFamily="49" charset="0"/>
              <a:cs typeface="Courier New" pitchFamily="49" charset="0"/>
            </a:endParaRP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6A3E3E"/>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throws</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IOException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FileReader</a:t>
            </a:r>
            <a:r>
              <a:rPr lang="en-US" sz="1200" b="1" dirty="0">
                <a:solidFill>
                  <a:srgbClr val="000000"/>
                </a:solidFill>
                <a:latin typeface="Courier New" pitchFamily="49" charset="0"/>
                <a:cs typeface="Courier New" pitchFamily="49" charset="0"/>
              </a:rPr>
              <a:t> </a:t>
            </a:r>
            <a:r>
              <a:rPr lang="en-US" sz="1200" b="1" dirty="0" err="1">
                <a:solidFill>
                  <a:srgbClr val="6A3E3E"/>
                </a:solidFill>
                <a:latin typeface="Courier New" pitchFamily="49" charset="0"/>
                <a:cs typeface="Courier New" pitchFamily="49" charset="0"/>
              </a:rPr>
              <a:t>fr</a:t>
            </a:r>
            <a:r>
              <a:rPr lang="en-US" sz="1200" b="1" dirty="0">
                <a:solidFill>
                  <a:srgbClr val="000000"/>
                </a:solidFill>
                <a:latin typeface="Courier New" pitchFamily="49" charset="0"/>
                <a:cs typeface="Courier New" pitchFamily="49" charset="0"/>
              </a:rPr>
              <a:t> = </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FileReader</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"C:\\Test.txt"</a:t>
            </a:r>
            <a:r>
              <a:rPr lang="en-US" sz="1200" b="1" dirty="0">
                <a:solidFill>
                  <a:srgbClr val="000000"/>
                </a:solidFill>
                <a:latin typeface="Courier New" pitchFamily="49" charset="0"/>
                <a:cs typeface="Courier New" pitchFamily="49" charset="0"/>
              </a:rPr>
              <a:t>); </a:t>
            </a:r>
            <a:r>
              <a:rPr lang="en-US" sz="1200" b="1" dirty="0">
                <a:solidFill>
                  <a:srgbClr val="3F7F5F"/>
                </a:solidFill>
                <a:latin typeface="Courier New" pitchFamily="49" charset="0"/>
                <a:cs typeface="Courier New" pitchFamily="49" charset="0"/>
              </a:rPr>
              <a:t>//</a:t>
            </a:r>
            <a:r>
              <a:rPr lang="en-US" sz="1200" b="1" dirty="0" err="1">
                <a:solidFill>
                  <a:srgbClr val="3F7F5F"/>
                </a:solidFill>
                <a:latin typeface="Courier New" pitchFamily="49" charset="0"/>
                <a:cs typeface="Courier New" pitchFamily="49" charset="0"/>
              </a:rPr>
              <a:t>FileNotException</a:t>
            </a:r>
            <a:endParaRPr lang="en-US" sz="1200" b="1" dirty="0">
              <a:solidFill>
                <a:srgbClr val="3F7F5F"/>
              </a:solidFill>
              <a:latin typeface="Courier New" pitchFamily="49" charset="0"/>
              <a:cs typeface="Courier New" pitchFamily="49" charset="0"/>
            </a:endParaRPr>
          </a:p>
          <a:p>
            <a:r>
              <a:rPr lang="en-US" sz="1200" b="1" dirty="0" err="1">
                <a:solidFill>
                  <a:srgbClr val="000000"/>
                </a:solidFill>
                <a:latin typeface="Courier New" pitchFamily="49" charset="0"/>
                <a:cs typeface="Courier New" pitchFamily="49" charset="0"/>
              </a:rPr>
              <a:t>BufferedReader</a:t>
            </a:r>
            <a:r>
              <a:rPr lang="en-US" sz="1200" b="1" dirty="0">
                <a:solidFill>
                  <a:srgbClr val="000000"/>
                </a:solidFill>
                <a:latin typeface="Courier New" pitchFamily="49" charset="0"/>
                <a:cs typeface="Courier New" pitchFamily="49" charset="0"/>
              </a:rPr>
              <a:t> </a:t>
            </a:r>
            <a:r>
              <a:rPr lang="en-US" sz="1200" b="1" dirty="0" err="1">
                <a:solidFill>
                  <a:srgbClr val="6A3E3E"/>
                </a:solidFill>
                <a:latin typeface="Courier New" pitchFamily="49" charset="0"/>
                <a:cs typeface="Courier New" pitchFamily="49" charset="0"/>
              </a:rPr>
              <a:t>bfr</a:t>
            </a:r>
            <a:r>
              <a:rPr lang="en-US" sz="1200" b="1" dirty="0">
                <a:solidFill>
                  <a:srgbClr val="000000"/>
                </a:solidFill>
                <a:latin typeface="Courier New" pitchFamily="49" charset="0"/>
                <a:cs typeface="Courier New" pitchFamily="49" charset="0"/>
              </a:rPr>
              <a:t> = </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BufferedReader</a:t>
            </a:r>
            <a:r>
              <a:rPr lang="en-US" sz="1200" b="1" dirty="0">
                <a:solidFill>
                  <a:srgbClr val="000000"/>
                </a:solidFill>
                <a:latin typeface="Courier New" pitchFamily="49" charset="0"/>
                <a:cs typeface="Courier New" pitchFamily="49" charset="0"/>
              </a:rPr>
              <a:t>(</a:t>
            </a:r>
            <a:r>
              <a:rPr lang="en-US" sz="1200" b="1" dirty="0" err="1">
                <a:solidFill>
                  <a:srgbClr val="6A3E3E"/>
                </a:solidFill>
                <a:latin typeface="Courier New" pitchFamily="49" charset="0"/>
                <a:cs typeface="Courier New" pitchFamily="49" charset="0"/>
              </a:rPr>
              <a:t>fr</a:t>
            </a:r>
            <a:r>
              <a:rPr lang="en-US" sz="1200" b="1" dirty="0">
                <a:solidFill>
                  <a:srgbClr val="000000"/>
                </a:solidFill>
                <a:latin typeface="Courier New" pitchFamily="49" charset="0"/>
                <a:cs typeface="Courier New" pitchFamily="49" charset="0"/>
              </a:rPr>
              <a:t>); </a:t>
            </a:r>
          </a:p>
          <a:p>
            <a:r>
              <a:rPr lang="en-US" sz="1200" b="1" dirty="0" err="1">
                <a:solidFill>
                  <a:srgbClr val="000000"/>
                </a:solidFill>
                <a:latin typeface="Courier New" pitchFamily="49" charset="0"/>
                <a:cs typeface="Courier New" pitchFamily="49" charset="0"/>
              </a:rPr>
              <a:t>System.</a:t>
            </a:r>
            <a:r>
              <a:rPr lang="en-US" sz="1200" b="1" dirty="0" err="1">
                <a:solidFill>
                  <a:srgbClr val="0000C0"/>
                </a:solidFill>
                <a:latin typeface="Courier New" pitchFamily="49" charset="0"/>
                <a:cs typeface="Courier New" pitchFamily="49" charset="0"/>
              </a:rPr>
              <a:t>out</a:t>
            </a:r>
            <a:r>
              <a:rPr lang="en-US" sz="1200" b="1" dirty="0" err="1">
                <a:solidFill>
                  <a:srgbClr val="000000"/>
                </a:solidFill>
                <a:latin typeface="Courier New" pitchFamily="49" charset="0"/>
                <a:cs typeface="Courier New" pitchFamily="49" charset="0"/>
              </a:rPr>
              <a:t>.println</a:t>
            </a:r>
            <a:r>
              <a:rPr lang="en-US" sz="1200" b="1" dirty="0">
                <a:solidFill>
                  <a:srgbClr val="000000"/>
                </a:solidFill>
                <a:latin typeface="Courier New" pitchFamily="49" charset="0"/>
                <a:cs typeface="Courier New" pitchFamily="49" charset="0"/>
              </a:rPr>
              <a:t>(</a:t>
            </a:r>
            <a:r>
              <a:rPr lang="en-US" sz="1200" b="1" dirty="0" err="1">
                <a:solidFill>
                  <a:srgbClr val="6A3E3E"/>
                </a:solidFill>
                <a:latin typeface="Courier New" pitchFamily="49" charset="0"/>
                <a:cs typeface="Courier New" pitchFamily="49" charset="0"/>
              </a:rPr>
              <a:t>bfr</a:t>
            </a:r>
            <a:r>
              <a:rPr lang="en-US" sz="1200" b="1" dirty="0" err="1">
                <a:solidFill>
                  <a:srgbClr val="000000"/>
                </a:solidFill>
                <a:latin typeface="Courier New" pitchFamily="49" charset="0"/>
                <a:cs typeface="Courier New" pitchFamily="49" charset="0"/>
              </a:rPr>
              <a:t>.readLine</a:t>
            </a:r>
            <a:r>
              <a:rPr lang="en-US" sz="1200" b="1" dirty="0">
                <a:solidFill>
                  <a:srgbClr val="000000"/>
                </a:solidFill>
                <a:latin typeface="Courier New" pitchFamily="49" charset="0"/>
                <a:cs typeface="Courier New" pitchFamily="49" charset="0"/>
              </a:rPr>
              <a:t>());    </a:t>
            </a:r>
            <a:r>
              <a:rPr lang="en-US" sz="1200" b="1" dirty="0">
                <a:solidFill>
                  <a:srgbClr val="3F7F5F"/>
                </a:solidFill>
                <a:latin typeface="Courier New" pitchFamily="49" charset="0"/>
                <a:cs typeface="Courier New" pitchFamily="49" charset="0"/>
              </a:rPr>
              <a:t>//</a:t>
            </a:r>
            <a:r>
              <a:rPr lang="en-US" sz="1200" b="1" dirty="0" err="1">
                <a:solidFill>
                  <a:srgbClr val="3F7F5F"/>
                </a:solidFill>
                <a:latin typeface="Courier New" pitchFamily="49" charset="0"/>
                <a:cs typeface="Courier New" pitchFamily="49" charset="0"/>
              </a:rPr>
              <a:t>IOException</a:t>
            </a:r>
            <a:endParaRPr lang="en-US" sz="1200" b="1" dirty="0">
              <a:solidFill>
                <a:srgbClr val="3F7F5F"/>
              </a:solidFill>
              <a:latin typeface="Courier New" pitchFamily="49" charset="0"/>
              <a:cs typeface="Courier New" pitchFamily="49" charset="0"/>
            </a:endParaRPr>
          </a:p>
          <a:p>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565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FF54DE5-C571-48E8-A5BC-B369434E2F44}" type="slidenum">
              <a:rPr lang="en-US" smtClean="0"/>
              <a:pPr/>
              <a:t>111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41151532"/>
              </p:ext>
            </p:extLst>
          </p:nvPr>
        </p:nvGraphicFramePr>
        <p:xfrm>
          <a:off x="500741" y="1352550"/>
          <a:ext cx="8014609" cy="1294977"/>
        </p:xfrm>
        <a:graphic>
          <a:graphicData uri="http://schemas.openxmlformats.org/drawingml/2006/table">
            <a:tbl>
              <a:tblPr>
                <a:tableStyleId>{BDBED569-4797-4DF1-A0F4-6AAB3CD982D8}</a:tableStyleId>
              </a:tblPr>
              <a:tblGrid>
                <a:gridCol w="1570266">
                  <a:extLst>
                    <a:ext uri="{9D8B030D-6E8A-4147-A177-3AD203B41FA5}">
                      <a16:colId xmlns:a16="http://schemas.microsoft.com/office/drawing/2014/main" xmlns="" val="1706220873"/>
                    </a:ext>
                  </a:extLst>
                </a:gridCol>
                <a:gridCol w="1579817">
                  <a:extLst>
                    <a:ext uri="{9D8B030D-6E8A-4147-A177-3AD203B41FA5}">
                      <a16:colId xmlns:a16="http://schemas.microsoft.com/office/drawing/2014/main" xmlns="" val="422254155"/>
                    </a:ext>
                  </a:extLst>
                </a:gridCol>
                <a:gridCol w="1103678">
                  <a:extLst>
                    <a:ext uri="{9D8B030D-6E8A-4147-A177-3AD203B41FA5}">
                      <a16:colId xmlns:a16="http://schemas.microsoft.com/office/drawing/2014/main" xmlns="" val="4286401959"/>
                    </a:ext>
                  </a:extLst>
                </a:gridCol>
                <a:gridCol w="1540552">
                  <a:extLst>
                    <a:ext uri="{9D8B030D-6E8A-4147-A177-3AD203B41FA5}">
                      <a16:colId xmlns:a16="http://schemas.microsoft.com/office/drawing/2014/main" xmlns="" val="1173092227"/>
                    </a:ext>
                  </a:extLst>
                </a:gridCol>
                <a:gridCol w="2220296">
                  <a:extLst>
                    <a:ext uri="{9D8B030D-6E8A-4147-A177-3AD203B41FA5}">
                      <a16:colId xmlns:a16="http://schemas.microsoft.com/office/drawing/2014/main" xmlns="" val="829486625"/>
                    </a:ext>
                  </a:extLst>
                </a:gridCol>
              </a:tblGrid>
              <a:tr h="409663">
                <a:tc>
                  <a:txBody>
                    <a:bodyPr/>
                    <a:lstStyle/>
                    <a:p>
                      <a:pPr algn="ctr" fontAlgn="b"/>
                      <a:r>
                        <a:rPr lang="en-US" sz="2100" u="none" strike="noStrike" dirty="0">
                          <a:effectLst/>
                        </a:rPr>
                        <a:t> </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0" u="none" strike="noStrike" dirty="0">
                          <a:effectLst/>
                        </a:rPr>
                        <a:t>Un-Checked</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0" u="none" strike="noStrike" dirty="0">
                          <a:effectLst/>
                        </a:rPr>
                        <a:t>Checked</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0" u="none" strike="noStrike" dirty="0">
                          <a:effectLst/>
                        </a:rPr>
                        <a:t>Method Level</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0" u="none" strike="noStrike" dirty="0">
                          <a:effectLst/>
                        </a:rPr>
                        <a:t>Within the method</a:t>
                      </a:r>
                      <a:endParaRPr lang="en-US" sz="2100" b="0" i="0" u="none" strike="noStrike" dirty="0">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xmlns="" val="1876127510"/>
                  </a:ext>
                </a:extLst>
              </a:tr>
              <a:tr h="460487">
                <a:tc>
                  <a:txBody>
                    <a:bodyPr/>
                    <a:lstStyle/>
                    <a:p>
                      <a:pPr algn="ctr" fontAlgn="b"/>
                      <a:r>
                        <a:rPr lang="en-US" sz="2100" u="none" strike="noStrike" dirty="0">
                          <a:effectLst/>
                        </a:rPr>
                        <a:t>Try..Catch</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00B050"/>
                          </a:solidFill>
                          <a:effectLst/>
                        </a:rPr>
                        <a:t>Y</a:t>
                      </a:r>
                      <a:endParaRPr lang="en-US" sz="2100" b="1"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00B050"/>
                          </a:solidFill>
                          <a:effectLst/>
                        </a:rPr>
                        <a:t>Y</a:t>
                      </a:r>
                      <a:endParaRPr lang="en-US" sz="2100" b="1"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FF0000"/>
                          </a:solidFill>
                          <a:effectLst/>
                        </a:rPr>
                        <a:t>N</a:t>
                      </a:r>
                      <a:endParaRPr lang="en-US" sz="2100" b="1"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00B050"/>
                          </a:solidFill>
                          <a:effectLst/>
                        </a:rPr>
                        <a:t>Y</a:t>
                      </a:r>
                      <a:endParaRPr lang="en-US" sz="2100" b="1" i="0" u="none" strike="noStrike" dirty="0">
                        <a:solidFill>
                          <a:srgbClr val="00B05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xmlns="" val="3438471681"/>
                  </a:ext>
                </a:extLst>
              </a:tr>
              <a:tr h="424827">
                <a:tc>
                  <a:txBody>
                    <a:bodyPr/>
                    <a:lstStyle/>
                    <a:p>
                      <a:pPr algn="ctr" fontAlgn="b"/>
                      <a:r>
                        <a:rPr lang="en-US" sz="2100" u="none" strike="noStrike" dirty="0">
                          <a:effectLst/>
                        </a:rPr>
                        <a:t>throws</a:t>
                      </a:r>
                      <a:endParaRPr lang="en-US" sz="2100" b="0" i="0" u="none" strike="noStrike" dirty="0">
                        <a:solidFill>
                          <a:srgbClr val="00000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FF0000"/>
                          </a:solidFill>
                          <a:effectLst/>
                        </a:rPr>
                        <a:t>N</a:t>
                      </a:r>
                      <a:endParaRPr lang="en-US" sz="2100" b="1" i="0" u="none" strike="noStrike" dirty="0">
                        <a:solidFill>
                          <a:srgbClr val="FF000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00B050"/>
                          </a:solidFill>
                          <a:effectLst/>
                        </a:rPr>
                        <a:t>Y</a:t>
                      </a:r>
                      <a:endParaRPr lang="en-US" sz="2100" b="1"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00B050"/>
                          </a:solidFill>
                          <a:effectLst/>
                        </a:rPr>
                        <a:t>Y</a:t>
                      </a:r>
                      <a:endParaRPr lang="en-US" sz="2100" b="1" i="0" u="none" strike="noStrike" dirty="0">
                        <a:solidFill>
                          <a:srgbClr val="00B050"/>
                        </a:solidFill>
                        <a:effectLst/>
                        <a:latin typeface="Calibri" panose="020F0502020204030204" pitchFamily="34" charset="0"/>
                      </a:endParaRPr>
                    </a:p>
                  </a:txBody>
                  <a:tcPr marL="5715" marR="5715" marT="5715" marB="0" anchor="b"/>
                </a:tc>
                <a:tc>
                  <a:txBody>
                    <a:bodyPr/>
                    <a:lstStyle/>
                    <a:p>
                      <a:pPr algn="ctr" fontAlgn="b"/>
                      <a:r>
                        <a:rPr lang="en-US" sz="2100" b="1" u="none" strike="noStrike" dirty="0">
                          <a:solidFill>
                            <a:srgbClr val="FF0000"/>
                          </a:solidFill>
                          <a:effectLst/>
                        </a:rPr>
                        <a:t>N</a:t>
                      </a:r>
                      <a:endParaRPr lang="en-US" sz="2100" b="1" i="0" u="none" strike="noStrike" dirty="0">
                        <a:solidFill>
                          <a:srgbClr val="FF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xmlns="" val="118556322"/>
                  </a:ext>
                </a:extLst>
              </a:tr>
            </a:tbl>
          </a:graphicData>
        </a:graphic>
      </p:graphicFrame>
    </p:spTree>
    <p:extLst>
      <p:ext uri="{BB962C8B-B14F-4D97-AF65-F5344CB8AC3E}">
        <p14:creationId xmlns:p14="http://schemas.microsoft.com/office/powerpoint/2010/main" val="199081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lstStyle/>
          <a:p>
            <a:pPr>
              <a:lnSpc>
                <a:spcPct val="150000"/>
              </a:lnSpc>
              <a:buFont typeface="Wingdings" pitchFamily="2" charset="2"/>
              <a:buChar char="ü"/>
            </a:pPr>
            <a:r>
              <a:rPr lang="fr-FR" sz="2000" dirty="0" err="1"/>
              <a:t>ArrayList</a:t>
            </a:r>
            <a:endParaRPr lang="fr-FR" sz="2000" dirty="0"/>
          </a:p>
          <a:p>
            <a:pPr>
              <a:lnSpc>
                <a:spcPct val="150000"/>
              </a:lnSpc>
              <a:buFont typeface="Wingdings" pitchFamily="2" charset="2"/>
              <a:buChar char="ü"/>
            </a:pPr>
            <a:r>
              <a:rPr lang="fr-FR" sz="2000" dirty="0" err="1"/>
              <a:t>HashMap</a:t>
            </a:r>
            <a:endParaRPr lang="fr-FR" sz="2000" dirty="0"/>
          </a:p>
          <a:p>
            <a:pPr>
              <a:lnSpc>
                <a:spcPct val="150000"/>
              </a:lnSpc>
              <a:buFont typeface="Wingdings" pitchFamily="2" charset="2"/>
              <a:buChar char="ü"/>
            </a:pPr>
            <a:r>
              <a:rPr lang="fr-FR" sz="2000" dirty="0"/>
              <a:t>JDBC</a:t>
            </a:r>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ArrayList</a:t>
            </a:r>
          </a:p>
        </p:txBody>
      </p:sp>
      <p:sp>
        <p:nvSpPr>
          <p:cNvPr id="3" name="Content Placeholder 2"/>
          <p:cNvSpPr>
            <a:spLocks noGrp="1"/>
          </p:cNvSpPr>
          <p:nvPr>
            <p:ph idx="1"/>
          </p:nvPr>
        </p:nvSpPr>
        <p:spPr>
          <a:xfrm>
            <a:off x="457200" y="895351"/>
            <a:ext cx="8229600" cy="1143000"/>
          </a:xfrm>
        </p:spPr>
        <p:txBody>
          <a:bodyPr>
            <a:noAutofit/>
          </a:bodyPr>
          <a:lstStyle/>
          <a:p>
            <a:r>
              <a:rPr lang="en-US" sz="1800" dirty="0"/>
              <a:t>ArrayList is pre defined class in Java used for dynamic array for storing elements.</a:t>
            </a:r>
          </a:p>
          <a:p>
            <a:r>
              <a:rPr lang="en-US" sz="1800" dirty="0"/>
              <a:t>ArrayList can contains duplicate elements.</a:t>
            </a:r>
          </a:p>
          <a:p>
            <a:r>
              <a:rPr lang="en-US" sz="1800" dirty="0"/>
              <a:t>We can add, insert and remove elements from ArrayList.</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113</a:t>
            </a:fld>
            <a:endParaRPr lang="en-US" dirty="0"/>
          </a:p>
        </p:txBody>
      </p:sp>
      <p:sp>
        <p:nvSpPr>
          <p:cNvPr id="6" name="Rectangle 5"/>
          <p:cNvSpPr/>
          <p:nvPr/>
        </p:nvSpPr>
        <p:spPr>
          <a:xfrm>
            <a:off x="990600" y="2647950"/>
            <a:ext cx="2971800" cy="32316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lvl="1">
              <a:buNone/>
            </a:pPr>
            <a:r>
              <a:rPr lang="en-US" sz="1500" b="1" dirty="0" err="1"/>
              <a:t>ArrayList</a:t>
            </a:r>
            <a:r>
              <a:rPr lang="en-US" sz="1500" dirty="0"/>
              <a:t> al=</a:t>
            </a:r>
            <a:r>
              <a:rPr lang="en-US" sz="1500" b="1" dirty="0"/>
              <a:t>new</a:t>
            </a:r>
            <a:r>
              <a:rPr lang="en-US" sz="1500" dirty="0"/>
              <a:t> </a:t>
            </a:r>
            <a:r>
              <a:rPr lang="en-US" sz="1500" b="1" dirty="0" err="1"/>
              <a:t>ArrayList</a:t>
            </a:r>
            <a:r>
              <a:rPr lang="en-US" sz="1500" dirty="0"/>
              <a:t>();</a:t>
            </a:r>
          </a:p>
        </p:txBody>
      </p:sp>
      <p:sp>
        <p:nvSpPr>
          <p:cNvPr id="7" name="Rectangle 6"/>
          <p:cNvSpPr/>
          <p:nvPr/>
        </p:nvSpPr>
        <p:spPr>
          <a:xfrm>
            <a:off x="990600" y="3181350"/>
            <a:ext cx="4648200" cy="32316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lvl="1">
              <a:buNone/>
            </a:pPr>
            <a:r>
              <a:rPr lang="en-US" sz="1500" b="1" dirty="0" err="1"/>
              <a:t>ArrayList</a:t>
            </a:r>
            <a:r>
              <a:rPr lang="en-US" sz="1500" dirty="0"/>
              <a:t>&lt;String&gt; al=</a:t>
            </a:r>
            <a:r>
              <a:rPr lang="en-US" sz="1500" b="1" dirty="0"/>
              <a:t>new</a:t>
            </a:r>
            <a:r>
              <a:rPr lang="en-US" sz="1500" dirty="0"/>
              <a:t> </a:t>
            </a:r>
            <a:r>
              <a:rPr lang="en-US" sz="1500" b="1" dirty="0" err="1"/>
              <a:t>ArrayList</a:t>
            </a:r>
            <a:r>
              <a:rPr lang="en-US" sz="1500" dirty="0"/>
              <a:t>&lt;String&gt;();</a:t>
            </a:r>
          </a:p>
        </p:txBody>
      </p:sp>
      <p:sp>
        <p:nvSpPr>
          <p:cNvPr id="9" name="TextBox 8"/>
          <p:cNvSpPr txBox="1"/>
          <p:nvPr/>
        </p:nvSpPr>
        <p:spPr>
          <a:xfrm>
            <a:off x="762000" y="2038350"/>
            <a:ext cx="880241" cy="369332"/>
          </a:xfrm>
          <a:prstGeom prst="rect">
            <a:avLst/>
          </a:prstGeom>
          <a:noFill/>
        </p:spPr>
        <p:txBody>
          <a:bodyPr wrap="none" rtlCol="0">
            <a:spAutoFit/>
          </a:bodyPr>
          <a:lstStyle/>
          <a:p>
            <a:r>
              <a:rPr lang="en-US" b="1" dirty="0"/>
              <a:t>Syntax:</a:t>
            </a:r>
          </a:p>
        </p:txBody>
      </p:sp>
    </p:spTree>
    <p:extLst>
      <p:ext uri="{BB962C8B-B14F-4D97-AF65-F5344CB8AC3E}">
        <p14:creationId xmlns:p14="http://schemas.microsoft.com/office/powerpoint/2010/main" val="75121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13171"/>
          </a:xfrm>
        </p:spPr>
        <p:txBody>
          <a:bodyPr>
            <a:normAutofit fontScale="90000"/>
          </a:bodyPr>
          <a:lstStyle/>
          <a:p>
            <a:r>
              <a:rPr lang="en-US" dirty="0"/>
              <a:t>Java </a:t>
            </a:r>
            <a:r>
              <a:rPr lang="en-US" dirty="0" err="1"/>
              <a:t>ArrayList</a:t>
            </a:r>
            <a:r>
              <a:rPr lang="en-US" dirty="0"/>
              <a:t> Example1</a:t>
            </a:r>
          </a:p>
        </p:txBody>
      </p:sp>
      <p:sp>
        <p:nvSpPr>
          <p:cNvPr id="5" name="Slide Number Placeholder 4"/>
          <p:cNvSpPr>
            <a:spLocks noGrp="1"/>
          </p:cNvSpPr>
          <p:nvPr>
            <p:ph type="sldNum" sz="quarter" idx="12"/>
          </p:nvPr>
        </p:nvSpPr>
        <p:spPr/>
        <p:txBody>
          <a:bodyPr/>
          <a:lstStyle/>
          <a:p>
            <a:fld id="{0FF54DE5-C571-48E8-A5BC-B369434E2F44}" type="slidenum">
              <a:rPr lang="en-US" smtClean="0"/>
              <a:pPr/>
              <a:t>114</a:t>
            </a:fld>
            <a:endParaRPr lang="en-US" dirty="0"/>
          </a:p>
        </p:txBody>
      </p:sp>
      <p:sp>
        <p:nvSpPr>
          <p:cNvPr id="6" name="Rectangle 5"/>
          <p:cNvSpPr/>
          <p:nvPr/>
        </p:nvSpPr>
        <p:spPr>
          <a:xfrm>
            <a:off x="457200" y="819150"/>
            <a:ext cx="6172200" cy="3793346"/>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050" b="1" dirty="0">
                <a:latin typeface="Courier New" pitchFamily="49" charset="0"/>
                <a:cs typeface="Courier New" pitchFamily="49" charset="0"/>
              </a:rPr>
              <a:t>import </a:t>
            </a:r>
            <a:r>
              <a:rPr lang="en-US" sz="1050" b="1" dirty="0" err="1">
                <a:latin typeface="Courier New" pitchFamily="49" charset="0"/>
                <a:cs typeface="Courier New" pitchFamily="49" charset="0"/>
              </a:rPr>
              <a:t>java.util.ArrayList</a:t>
            </a:r>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public class </a:t>
            </a:r>
            <a:r>
              <a:rPr lang="en-US" sz="1050" b="1" dirty="0" err="1">
                <a:latin typeface="Courier New" pitchFamily="49" charset="0"/>
                <a:cs typeface="Courier New" pitchFamily="49" charset="0"/>
              </a:rPr>
              <a:t>ArrayListExample</a:t>
            </a:r>
            <a:r>
              <a:rPr lang="en-US" sz="1050" b="1" dirty="0">
                <a:latin typeface="Courier New" pitchFamily="49" charset="0"/>
                <a:cs typeface="Courier New" pitchFamily="49" charset="0"/>
              </a:rPr>
              <a:t> {</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public static void main(String[] </a:t>
            </a:r>
            <a:r>
              <a:rPr lang="en-US" sz="1050" b="1" dirty="0" err="1">
                <a:latin typeface="Courier New" pitchFamily="49" charset="0"/>
                <a:cs typeface="Courier New" pitchFamily="49" charset="0"/>
              </a:rPr>
              <a:t>args</a:t>
            </a:r>
            <a:r>
              <a:rPr lang="en-US" sz="1050" b="1" dirty="0">
                <a:latin typeface="Courier New" pitchFamily="49" charset="0"/>
                <a:cs typeface="Courier New" pitchFamily="49" charset="0"/>
              </a:rPr>
              <a:t>) {</a:t>
            </a:r>
          </a:p>
          <a:p>
            <a:endParaRPr lang="en-US" sz="1050" b="1" dirty="0">
              <a:latin typeface="Courier New" pitchFamily="49" charset="0"/>
              <a:cs typeface="Courier New" pitchFamily="49" charset="0"/>
            </a:endParaRPr>
          </a:p>
          <a:p>
            <a:r>
              <a:rPr lang="en-US" sz="1050" b="1" dirty="0" err="1">
                <a:latin typeface="Courier New" pitchFamily="49" charset="0"/>
                <a:cs typeface="Courier New" pitchFamily="49" charset="0"/>
              </a:rPr>
              <a:t>ArrayList</a:t>
            </a:r>
            <a:r>
              <a:rPr lang="en-US" sz="1050" b="1" dirty="0">
                <a:latin typeface="Courier New" pitchFamily="49" charset="0"/>
                <a:cs typeface="Courier New" pitchFamily="49" charset="0"/>
              </a:rPr>
              <a:t>&lt;String&gt; list = new </a:t>
            </a:r>
            <a:r>
              <a:rPr lang="en-US" sz="1050" b="1" dirty="0" err="1">
                <a:latin typeface="Courier New" pitchFamily="49" charset="0"/>
                <a:cs typeface="Courier New" pitchFamily="49" charset="0"/>
              </a:rPr>
              <a:t>ArrayList</a:t>
            </a:r>
            <a:r>
              <a:rPr lang="en-US" sz="1050" b="1" dirty="0">
                <a:latin typeface="Courier New" pitchFamily="49" charset="0"/>
                <a:cs typeface="Courier New" pitchFamily="49" charset="0"/>
              </a:rPr>
              <a:t>&lt;String&gt;();</a:t>
            </a:r>
          </a:p>
          <a:p>
            <a:endParaRPr lang="en-US" sz="1050" b="1" dirty="0">
              <a:latin typeface="Courier New" pitchFamily="49" charset="0"/>
              <a:cs typeface="Courier New" pitchFamily="49" charset="0"/>
            </a:endParaRPr>
          </a:p>
          <a:p>
            <a:r>
              <a:rPr lang="en-US" sz="1050" b="1" i="1" dirty="0">
                <a:solidFill>
                  <a:srgbClr val="00B050"/>
                </a:solidFill>
                <a:latin typeface="Courier New" pitchFamily="49" charset="0"/>
                <a:cs typeface="Courier New" pitchFamily="49" charset="0"/>
              </a:rPr>
              <a:t>// adding elements to array list</a:t>
            </a:r>
          </a:p>
          <a:p>
            <a:r>
              <a:rPr lang="en-US" sz="1050" b="1" dirty="0" err="1">
                <a:latin typeface="Courier New" pitchFamily="49" charset="0"/>
                <a:cs typeface="Courier New" pitchFamily="49" charset="0"/>
              </a:rPr>
              <a:t>list.add</a:t>
            </a:r>
            <a:r>
              <a:rPr lang="en-US" sz="1050" b="1" dirty="0">
                <a:latin typeface="Courier New" pitchFamily="49" charset="0"/>
                <a:cs typeface="Courier New" pitchFamily="49" charset="0"/>
              </a:rPr>
              <a:t>("Raj");</a:t>
            </a:r>
          </a:p>
          <a:p>
            <a:r>
              <a:rPr lang="en-US" sz="1050" b="1" dirty="0" err="1">
                <a:latin typeface="Courier New" pitchFamily="49" charset="0"/>
                <a:cs typeface="Courier New" pitchFamily="49" charset="0"/>
              </a:rPr>
              <a:t>list.add</a:t>
            </a:r>
            <a:r>
              <a:rPr lang="en-US" sz="1050" b="1" dirty="0">
                <a:latin typeface="Courier New" pitchFamily="49" charset="0"/>
                <a:cs typeface="Courier New" pitchFamily="49" charset="0"/>
              </a:rPr>
              <a:t>("Ravi");</a:t>
            </a:r>
          </a:p>
          <a:p>
            <a:r>
              <a:rPr lang="en-US" sz="1050" b="1" dirty="0" err="1">
                <a:latin typeface="Courier New" pitchFamily="49" charset="0"/>
                <a:cs typeface="Courier New" pitchFamily="49" charset="0"/>
              </a:rPr>
              <a:t>list.add</a:t>
            </a:r>
            <a:r>
              <a:rPr lang="en-US" sz="1050" b="1" dirty="0">
                <a:latin typeface="Courier New" pitchFamily="49" charset="0"/>
                <a:cs typeface="Courier New" pitchFamily="49" charset="0"/>
              </a:rPr>
              <a:t>("Pavan");</a:t>
            </a:r>
          </a:p>
          <a:p>
            <a:r>
              <a:rPr lang="en-US" sz="1050" b="1" dirty="0" err="1">
                <a:latin typeface="Courier New" pitchFamily="49" charset="0"/>
                <a:cs typeface="Courier New" pitchFamily="49" charset="0"/>
              </a:rPr>
              <a:t>list.add</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Simran</a:t>
            </a:r>
            <a:r>
              <a:rPr lang="en-US" sz="1050" b="1" dirty="0">
                <a:latin typeface="Courier New" pitchFamily="49" charset="0"/>
                <a:cs typeface="Courier New" pitchFamily="49" charset="0"/>
              </a:rPr>
              <a:t>");</a:t>
            </a:r>
          </a:p>
          <a:p>
            <a:r>
              <a:rPr lang="en-US" sz="1050" b="1" dirty="0" err="1">
                <a:latin typeface="Courier New" pitchFamily="49" charset="0"/>
                <a:cs typeface="Courier New" pitchFamily="49" charset="0"/>
              </a:rPr>
              <a:t>list.add</a:t>
            </a:r>
            <a:r>
              <a:rPr lang="en-US" sz="1050" b="1" dirty="0">
                <a:latin typeface="Courier New" pitchFamily="49" charset="0"/>
                <a:cs typeface="Courier New" pitchFamily="49" charset="0"/>
              </a:rPr>
              <a:t>("</a:t>
            </a:r>
            <a:r>
              <a:rPr lang="en-US" sz="1050" b="1" dirty="0" err="1">
                <a:latin typeface="Courier New" pitchFamily="49" charset="0"/>
                <a:cs typeface="Courier New" pitchFamily="49" charset="0"/>
              </a:rPr>
              <a:t>Arvinder</a:t>
            </a:r>
            <a:r>
              <a:rPr lang="en-US" sz="1050" b="1" dirty="0">
                <a:latin typeface="Courier New" pitchFamily="49" charset="0"/>
                <a:cs typeface="Courier New" pitchFamily="49" charset="0"/>
              </a:rPr>
              <a:t>");</a:t>
            </a:r>
          </a:p>
          <a:p>
            <a:endParaRPr lang="en-US" sz="1050" b="1" dirty="0">
              <a:latin typeface="Courier New" pitchFamily="49" charset="0"/>
              <a:cs typeface="Courier New" pitchFamily="49" charset="0"/>
            </a:endParaRPr>
          </a:p>
          <a:p>
            <a:r>
              <a:rPr lang="en-US" sz="1050" b="1" dirty="0" err="1">
                <a:latin typeface="Courier New" pitchFamily="49" charset="0"/>
                <a:cs typeface="Courier New" pitchFamily="49" charset="0"/>
              </a:rPr>
              <a:t>System.</a:t>
            </a:r>
            <a:r>
              <a:rPr lang="en-US" sz="1050" b="1" i="1" dirty="0" err="1">
                <a:latin typeface="Courier New" pitchFamily="49" charset="0"/>
                <a:cs typeface="Courier New" pitchFamily="49" charset="0"/>
              </a:rPr>
              <a:t>out.println</a:t>
            </a:r>
            <a:r>
              <a:rPr lang="en-US" sz="1050" b="1" i="1" dirty="0">
                <a:latin typeface="Courier New" pitchFamily="49" charset="0"/>
                <a:cs typeface="Courier New" pitchFamily="49" charset="0"/>
              </a:rPr>
              <a:t>(</a:t>
            </a:r>
            <a:r>
              <a:rPr lang="en-US" sz="1050" b="1" i="1" dirty="0" err="1">
                <a:latin typeface="Courier New" pitchFamily="49" charset="0"/>
                <a:cs typeface="Courier New" pitchFamily="49" charset="0"/>
              </a:rPr>
              <a:t>list.size</a:t>
            </a:r>
            <a:r>
              <a:rPr lang="en-US" sz="1050" b="1" i="1" dirty="0">
                <a:latin typeface="Courier New" pitchFamily="49" charset="0"/>
                <a:cs typeface="Courier New" pitchFamily="49" charset="0"/>
              </a:rPr>
              <a:t>());    </a:t>
            </a:r>
            <a:r>
              <a:rPr lang="en-US" sz="1050" b="1" i="1" dirty="0">
                <a:solidFill>
                  <a:srgbClr val="00B050"/>
                </a:solidFill>
                <a:latin typeface="Courier New" pitchFamily="49" charset="0"/>
                <a:cs typeface="Courier New" pitchFamily="49" charset="0"/>
              </a:rPr>
              <a:t>// returns number of elements in array </a:t>
            </a:r>
            <a:r>
              <a:rPr lang="en-US" sz="1050" b="1" dirty="0">
                <a:solidFill>
                  <a:srgbClr val="00B050"/>
                </a:solidFill>
                <a:latin typeface="Courier New" pitchFamily="49" charset="0"/>
                <a:cs typeface="Courier New" pitchFamily="49" charset="0"/>
              </a:rPr>
              <a:t>list</a:t>
            </a:r>
          </a:p>
          <a:p>
            <a:endParaRPr lang="en-US" sz="1050" b="1" dirty="0">
              <a:latin typeface="Courier New" pitchFamily="49" charset="0"/>
              <a:cs typeface="Courier New" pitchFamily="49" charset="0"/>
            </a:endParaRPr>
          </a:p>
          <a:p>
            <a:r>
              <a:rPr lang="en-US" sz="1050" b="1" dirty="0">
                <a:latin typeface="Courier New" pitchFamily="49" charset="0"/>
                <a:cs typeface="Courier New" pitchFamily="49" charset="0"/>
              </a:rPr>
              <a:t>for (String s : list) </a:t>
            </a:r>
            <a:r>
              <a:rPr lang="en-US" sz="1050" b="1" i="1" dirty="0">
                <a:solidFill>
                  <a:srgbClr val="00B050"/>
                </a:solidFill>
                <a:latin typeface="Courier New" pitchFamily="49" charset="0"/>
                <a:cs typeface="Courier New" pitchFamily="49" charset="0"/>
              </a:rPr>
              <a:t>// reading elements from array list</a:t>
            </a:r>
          </a:p>
          <a:p>
            <a:r>
              <a:rPr lang="en-US" sz="1050" b="1" dirty="0">
                <a:latin typeface="Courier New" pitchFamily="49" charset="0"/>
                <a:cs typeface="Courier New" pitchFamily="49" charset="0"/>
              </a:rPr>
              <a:t>{</a:t>
            </a:r>
          </a:p>
          <a:p>
            <a:r>
              <a:rPr lang="en-US" sz="1050" b="1" dirty="0" err="1">
                <a:latin typeface="Courier New" pitchFamily="49" charset="0"/>
                <a:cs typeface="Courier New" pitchFamily="49" charset="0"/>
              </a:rPr>
              <a:t>System.</a:t>
            </a:r>
            <a:r>
              <a:rPr lang="en-US" sz="1050" b="1" i="1" dirty="0" err="1">
                <a:latin typeface="Courier New" pitchFamily="49" charset="0"/>
                <a:cs typeface="Courier New" pitchFamily="49" charset="0"/>
              </a:rPr>
              <a:t>out.println</a:t>
            </a:r>
            <a:r>
              <a:rPr lang="en-US" sz="1050" b="1" i="1" dirty="0">
                <a:latin typeface="Courier New" pitchFamily="49" charset="0"/>
                <a:cs typeface="Courier New" pitchFamily="49" charset="0"/>
              </a:rPr>
              <a:t>(s);</a:t>
            </a:r>
          </a:p>
          <a:p>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a:t>
            </a:r>
            <a:r>
              <a:rPr lang="en-US" sz="1100" b="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4916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13171"/>
          </a:xfrm>
        </p:spPr>
        <p:txBody>
          <a:bodyPr>
            <a:normAutofit fontScale="90000"/>
          </a:bodyPr>
          <a:lstStyle/>
          <a:p>
            <a:r>
              <a:rPr lang="en-US" dirty="0"/>
              <a:t>Java </a:t>
            </a:r>
            <a:r>
              <a:rPr lang="en-US" dirty="0" err="1"/>
              <a:t>ArrayList</a:t>
            </a:r>
            <a:r>
              <a:rPr lang="en-US" dirty="0"/>
              <a:t> Example2</a:t>
            </a:r>
          </a:p>
        </p:txBody>
      </p:sp>
      <p:sp>
        <p:nvSpPr>
          <p:cNvPr id="5" name="Slide Number Placeholder 4"/>
          <p:cNvSpPr>
            <a:spLocks noGrp="1"/>
          </p:cNvSpPr>
          <p:nvPr>
            <p:ph type="sldNum" sz="quarter" idx="12"/>
          </p:nvPr>
        </p:nvSpPr>
        <p:spPr/>
        <p:txBody>
          <a:bodyPr/>
          <a:lstStyle/>
          <a:p>
            <a:fld id="{0FF54DE5-C571-48E8-A5BC-B369434E2F44}" type="slidenum">
              <a:rPr lang="en-US" smtClean="0"/>
              <a:pPr/>
              <a:t>115</a:t>
            </a:fld>
            <a:endParaRPr lang="en-US" dirty="0"/>
          </a:p>
        </p:txBody>
      </p:sp>
      <p:sp>
        <p:nvSpPr>
          <p:cNvPr id="6" name="Rectangle 5"/>
          <p:cNvSpPr/>
          <p:nvPr/>
        </p:nvSpPr>
        <p:spPr>
          <a:xfrm>
            <a:off x="152400" y="895350"/>
            <a:ext cx="4495800" cy="3454792"/>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000" b="1" dirty="0">
                <a:latin typeface="Courier New" pitchFamily="49" charset="0"/>
                <a:cs typeface="Courier New" pitchFamily="49" charset="0"/>
              </a:rPr>
              <a:t>import </a:t>
            </a:r>
            <a:r>
              <a:rPr lang="en-US" sz="1000" b="1" dirty="0" err="1">
                <a:latin typeface="Courier New" pitchFamily="49" charset="0"/>
                <a:cs typeface="Courier New" pitchFamily="49" charset="0"/>
              </a:rPr>
              <a:t>java.util.ArrayList</a:t>
            </a:r>
            <a:r>
              <a:rPr lang="en-US" sz="1000" b="1" dirty="0">
                <a:latin typeface="Courier New" pitchFamily="49" charset="0"/>
                <a:cs typeface="Courier New" pitchFamily="49" charset="0"/>
              </a:rPr>
              <a:t>;</a:t>
            </a:r>
          </a:p>
          <a:p>
            <a:endParaRPr lang="en-US" sz="1000" b="1" dirty="0">
              <a:latin typeface="Courier New" pitchFamily="49" charset="0"/>
              <a:cs typeface="Courier New" pitchFamily="49" charset="0"/>
            </a:endParaRPr>
          </a:p>
          <a:p>
            <a:r>
              <a:rPr lang="en-US" sz="1000" b="1" dirty="0">
                <a:latin typeface="Courier New" pitchFamily="49" charset="0"/>
                <a:cs typeface="Courier New" pitchFamily="49" charset="0"/>
              </a:rPr>
              <a:t>public class ArrayListExample2 {</a:t>
            </a:r>
          </a:p>
          <a:p>
            <a:r>
              <a:rPr lang="en-US" sz="1000" b="1" dirty="0">
                <a:latin typeface="Courier New" pitchFamily="49" charset="0"/>
                <a:cs typeface="Courier New" pitchFamily="49" charset="0"/>
              </a:rPr>
              <a:t>public static void main(String[] </a:t>
            </a:r>
            <a:r>
              <a:rPr lang="en-US" sz="1000" b="1" dirty="0" err="1">
                <a:latin typeface="Courier New" pitchFamily="49" charset="0"/>
                <a:cs typeface="Courier New" pitchFamily="49" charset="0"/>
              </a:rPr>
              <a:t>args</a:t>
            </a:r>
            <a:r>
              <a:rPr lang="en-US" sz="1000" b="1" dirty="0">
                <a:latin typeface="Courier New" pitchFamily="49" charset="0"/>
                <a:cs typeface="Courier New" pitchFamily="49" charset="0"/>
              </a:rPr>
              <a:t>) {</a:t>
            </a:r>
          </a:p>
          <a:p>
            <a:endParaRPr lang="en-US" sz="1000" b="1" dirty="0">
              <a:latin typeface="Courier New" pitchFamily="49" charset="0"/>
              <a:cs typeface="Courier New" pitchFamily="49" charset="0"/>
            </a:endParaRPr>
          </a:p>
          <a:p>
            <a:r>
              <a:rPr lang="en-US" sz="1000" b="1" dirty="0" err="1">
                <a:latin typeface="Courier New" pitchFamily="49" charset="0"/>
                <a:cs typeface="Courier New" pitchFamily="49" charset="0"/>
              </a:rPr>
              <a:t>ArrayList</a:t>
            </a:r>
            <a:r>
              <a:rPr lang="en-US" sz="1000" b="1" dirty="0">
                <a:latin typeface="Courier New" pitchFamily="49" charset="0"/>
                <a:cs typeface="Courier New" pitchFamily="49" charset="0"/>
              </a:rPr>
              <a:t> al = new </a:t>
            </a:r>
            <a:r>
              <a:rPr lang="en-US" sz="1000" b="1" dirty="0" err="1">
                <a:latin typeface="Courier New" pitchFamily="49" charset="0"/>
                <a:cs typeface="Courier New" pitchFamily="49" charset="0"/>
              </a:rPr>
              <a:t>ArrayList</a:t>
            </a:r>
            <a:r>
              <a:rPr lang="en-US" sz="1000" b="1" dirty="0">
                <a:latin typeface="Courier New" pitchFamily="49" charset="0"/>
                <a:cs typeface="Courier New" pitchFamily="49" charset="0"/>
              </a:rPr>
              <a:t>();</a:t>
            </a:r>
          </a:p>
          <a:p>
            <a:endParaRPr lang="en-US" sz="1000" b="1" dirty="0">
              <a:latin typeface="Courier New" pitchFamily="49" charset="0"/>
              <a:cs typeface="Courier New" pitchFamily="49" charset="0"/>
            </a:endParaRPr>
          </a:p>
          <a:p>
            <a:r>
              <a:rPr lang="en-US" sz="1000" b="1" dirty="0">
                <a:solidFill>
                  <a:srgbClr val="00B050"/>
                </a:solidFill>
                <a:latin typeface="Courier New" pitchFamily="49" charset="0"/>
                <a:cs typeface="Courier New" pitchFamily="49" charset="0"/>
              </a:rPr>
              <a:t>// adding elements to array list</a:t>
            </a: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("number of elements" + </a:t>
            </a:r>
            <a:r>
              <a:rPr lang="en-US" sz="1000" b="1" dirty="0" err="1">
                <a:latin typeface="Courier New" pitchFamily="49" charset="0"/>
                <a:cs typeface="Courier New" pitchFamily="49" charset="0"/>
              </a:rPr>
              <a:t>al.size</a:t>
            </a:r>
            <a:r>
              <a:rPr lang="en-US" sz="1000" b="1" dirty="0">
                <a:latin typeface="Courier New" pitchFamily="49" charset="0"/>
                <a:cs typeface="Courier New" pitchFamily="49" charset="0"/>
              </a:rPr>
              <a:t>()); </a:t>
            </a:r>
            <a:r>
              <a:rPr lang="en-US" sz="1000" b="1" dirty="0">
                <a:solidFill>
                  <a:srgbClr val="00B050"/>
                </a:solidFill>
                <a:latin typeface="Courier New" pitchFamily="49" charset="0"/>
                <a:cs typeface="Courier New" pitchFamily="49" charset="0"/>
              </a:rPr>
              <a:t>// Number of elements present in al</a:t>
            </a:r>
          </a:p>
          <a:p>
            <a:endParaRPr lang="en-US" sz="1000" b="1" dirty="0">
              <a:latin typeface="Courier New" pitchFamily="49" charset="0"/>
              <a:cs typeface="Courier New" pitchFamily="49" charset="0"/>
            </a:endParaRPr>
          </a:p>
          <a:p>
            <a:r>
              <a:rPr lang="en-US" sz="1000" b="1" dirty="0" err="1">
                <a:latin typeface="Courier New" pitchFamily="49" charset="0"/>
                <a:cs typeface="Courier New" pitchFamily="49" charset="0"/>
              </a:rPr>
              <a:t>al.add</a:t>
            </a:r>
            <a:r>
              <a:rPr lang="en-US" sz="1000" b="1" dirty="0">
                <a:latin typeface="Courier New" pitchFamily="49" charset="0"/>
                <a:cs typeface="Courier New" pitchFamily="49" charset="0"/>
              </a:rPr>
              <a:t>("welcome");</a:t>
            </a:r>
          </a:p>
          <a:p>
            <a:r>
              <a:rPr lang="en-US" sz="1000" b="1" dirty="0" err="1">
                <a:latin typeface="Courier New" pitchFamily="49" charset="0"/>
                <a:cs typeface="Courier New" pitchFamily="49" charset="0"/>
              </a:rPr>
              <a:t>al.add</a:t>
            </a:r>
            <a:r>
              <a:rPr lang="en-US" sz="1000" b="1" dirty="0">
                <a:latin typeface="Courier New" pitchFamily="49" charset="0"/>
                <a:cs typeface="Courier New" pitchFamily="49" charset="0"/>
              </a:rPr>
              <a:t>(10);</a:t>
            </a:r>
          </a:p>
          <a:p>
            <a:r>
              <a:rPr lang="en-US" sz="1000" b="1" dirty="0" err="1">
                <a:latin typeface="Courier New" pitchFamily="49" charset="0"/>
                <a:cs typeface="Courier New" pitchFamily="49" charset="0"/>
              </a:rPr>
              <a:t>al.add</a:t>
            </a:r>
            <a:r>
              <a:rPr lang="en-US" sz="1000" b="1" dirty="0">
                <a:latin typeface="Courier New" pitchFamily="49" charset="0"/>
                <a:cs typeface="Courier New" pitchFamily="49" charset="0"/>
              </a:rPr>
              <a:t>(10.456);</a:t>
            </a:r>
          </a:p>
          <a:p>
            <a:r>
              <a:rPr lang="en-US" sz="1000" b="1" dirty="0" err="1">
                <a:latin typeface="Courier New" pitchFamily="49" charset="0"/>
                <a:cs typeface="Courier New" pitchFamily="49" charset="0"/>
              </a:rPr>
              <a:t>al.add</a:t>
            </a:r>
            <a:r>
              <a:rPr lang="en-US" sz="1000" b="1" dirty="0">
                <a:latin typeface="Courier New" pitchFamily="49" charset="0"/>
                <a:cs typeface="Courier New" pitchFamily="49" charset="0"/>
              </a:rPr>
              <a:t>('C');</a:t>
            </a:r>
          </a:p>
          <a:p>
            <a:endParaRPr lang="en-US" sz="1000" b="1" dirty="0">
              <a:latin typeface="Courier New" pitchFamily="49" charset="0"/>
              <a:cs typeface="Courier New" pitchFamily="49" charset="0"/>
            </a:endParaRPr>
          </a:p>
          <a:p>
            <a:r>
              <a:rPr lang="en-US" sz="1000" b="1" dirty="0">
                <a:solidFill>
                  <a:srgbClr val="00B050"/>
                </a:solidFill>
                <a:latin typeface="Courier New" pitchFamily="49" charset="0"/>
                <a:cs typeface="Courier New" pitchFamily="49" charset="0"/>
              </a:rPr>
              <a:t>// Number of elements present in al</a:t>
            </a: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("number of elements in array list after adding are:" + </a:t>
            </a:r>
            <a:r>
              <a:rPr lang="en-US" sz="1000" b="1" dirty="0" err="1">
                <a:latin typeface="Courier New" pitchFamily="49" charset="0"/>
                <a:cs typeface="Courier New" pitchFamily="49" charset="0"/>
              </a:rPr>
              <a:t>al.size</a:t>
            </a:r>
            <a:r>
              <a:rPr lang="en-US" sz="1000" b="1" dirty="0">
                <a:latin typeface="Courier New" pitchFamily="49" charset="0"/>
                <a:cs typeface="Courier New" pitchFamily="49" charset="0"/>
              </a:rPr>
              <a:t>()); </a:t>
            </a:r>
          </a:p>
          <a:p>
            <a:endParaRPr lang="en-US" sz="1000" b="1" dirty="0">
              <a:latin typeface="Courier New" pitchFamily="49" charset="0"/>
              <a:cs typeface="Courier New" pitchFamily="49" charset="0"/>
            </a:endParaRP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("elements in array list:" + al);</a:t>
            </a:r>
          </a:p>
          <a:p>
            <a:endParaRPr lang="en-US" sz="1000" b="1" dirty="0">
              <a:latin typeface="Courier New" pitchFamily="49" charset="0"/>
              <a:cs typeface="Courier New" pitchFamily="49" charset="0"/>
            </a:endParaRPr>
          </a:p>
        </p:txBody>
      </p:sp>
      <p:sp>
        <p:nvSpPr>
          <p:cNvPr id="8" name="Rectangle 7"/>
          <p:cNvSpPr/>
          <p:nvPr/>
        </p:nvSpPr>
        <p:spPr>
          <a:xfrm>
            <a:off x="4876800" y="895350"/>
            <a:ext cx="4114800" cy="355481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900" b="1" dirty="0">
                <a:solidFill>
                  <a:srgbClr val="00B050"/>
                </a:solidFill>
                <a:latin typeface="Courier New" pitchFamily="49" charset="0"/>
                <a:cs typeface="Courier New" pitchFamily="49" charset="0"/>
              </a:rPr>
              <a:t>// inserting elements into array list</a:t>
            </a:r>
          </a:p>
          <a:p>
            <a:r>
              <a:rPr lang="en-US" sz="900" b="1" dirty="0" err="1">
                <a:latin typeface="Courier New" pitchFamily="49" charset="0"/>
                <a:cs typeface="Courier New" pitchFamily="49" charset="0"/>
              </a:rPr>
              <a:t>al.add</a:t>
            </a:r>
            <a:r>
              <a:rPr lang="en-US" sz="900" b="1" dirty="0">
                <a:latin typeface="Courier New" pitchFamily="49" charset="0"/>
                <a:cs typeface="Courier New" pitchFamily="49" charset="0"/>
              </a:rPr>
              <a:t>(2, "training"); </a:t>
            </a:r>
            <a:r>
              <a:rPr lang="en-US" sz="900" b="1" dirty="0">
                <a:solidFill>
                  <a:srgbClr val="00B050"/>
                </a:solidFill>
                <a:latin typeface="Courier New" pitchFamily="49" charset="0"/>
                <a:cs typeface="Courier New" pitchFamily="49" charset="0"/>
              </a:rPr>
              <a:t>// 2 is describes after number of elements not position</a:t>
            </a:r>
          </a:p>
          <a:p>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("elements in array list:" + al);</a:t>
            </a:r>
          </a:p>
          <a:p>
            <a:endParaRPr lang="en-US" sz="900" b="1" dirty="0">
              <a:latin typeface="Courier New" pitchFamily="49" charset="0"/>
              <a:cs typeface="Courier New" pitchFamily="49" charset="0"/>
            </a:endParaRPr>
          </a:p>
          <a:p>
            <a:r>
              <a:rPr lang="en-US" sz="900" b="1" dirty="0" err="1">
                <a:latin typeface="Courier New" pitchFamily="49" charset="0"/>
                <a:cs typeface="Courier New" pitchFamily="49" charset="0"/>
              </a:rPr>
              <a:t>al.add</a:t>
            </a:r>
            <a:r>
              <a:rPr lang="en-US" sz="900" b="1" dirty="0">
                <a:latin typeface="Courier New" pitchFamily="49" charset="0"/>
                <a:cs typeface="Courier New" pitchFamily="49" charset="0"/>
              </a:rPr>
              <a:t>(4, 1234); </a:t>
            </a:r>
            <a:r>
              <a:rPr lang="en-US" sz="900" b="1" dirty="0">
                <a:solidFill>
                  <a:srgbClr val="00B050"/>
                </a:solidFill>
                <a:latin typeface="Courier New" pitchFamily="49" charset="0"/>
                <a:cs typeface="Courier New" pitchFamily="49" charset="0"/>
              </a:rPr>
              <a:t>// 4 is describes after number of elements not position</a:t>
            </a:r>
          </a:p>
          <a:p>
            <a:endParaRPr lang="en-US" sz="900" b="1" dirty="0">
              <a:latin typeface="Courier New" pitchFamily="49" charset="0"/>
              <a:cs typeface="Courier New" pitchFamily="49" charset="0"/>
            </a:endParaRPr>
          </a:p>
          <a:p>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("number of elements in array list after inserting are:" + </a:t>
            </a:r>
            <a:r>
              <a:rPr lang="en-US" sz="900" b="1" dirty="0" err="1">
                <a:latin typeface="Courier New" pitchFamily="49" charset="0"/>
                <a:cs typeface="Courier New" pitchFamily="49" charset="0"/>
              </a:rPr>
              <a:t>al.size</a:t>
            </a:r>
            <a:r>
              <a:rPr lang="en-US" sz="900" b="1" dirty="0">
                <a:latin typeface="Courier New" pitchFamily="49" charset="0"/>
                <a:cs typeface="Courier New" pitchFamily="49" charset="0"/>
              </a:rPr>
              <a:t>());</a:t>
            </a:r>
          </a:p>
          <a:p>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("elements in array list:" + al);</a:t>
            </a:r>
          </a:p>
          <a:p>
            <a:endParaRPr lang="en-US" sz="900" b="1" dirty="0">
              <a:latin typeface="Courier New" pitchFamily="49" charset="0"/>
              <a:cs typeface="Courier New" pitchFamily="49" charset="0"/>
            </a:endParaRPr>
          </a:p>
          <a:p>
            <a:r>
              <a:rPr lang="en-US" sz="900" b="1" dirty="0">
                <a:solidFill>
                  <a:srgbClr val="00B050"/>
                </a:solidFill>
                <a:latin typeface="Courier New" pitchFamily="49" charset="0"/>
                <a:cs typeface="Courier New" pitchFamily="49" charset="0"/>
              </a:rPr>
              <a:t>// Removing elements from array list</a:t>
            </a:r>
          </a:p>
          <a:p>
            <a:endParaRPr lang="en-US" sz="900" b="1" dirty="0">
              <a:latin typeface="Courier New" pitchFamily="49" charset="0"/>
              <a:cs typeface="Courier New" pitchFamily="49" charset="0"/>
            </a:endParaRPr>
          </a:p>
          <a:p>
            <a:r>
              <a:rPr lang="en-US" sz="900" b="1" dirty="0" err="1">
                <a:latin typeface="Courier New" pitchFamily="49" charset="0"/>
                <a:cs typeface="Courier New" pitchFamily="49" charset="0"/>
              </a:rPr>
              <a:t>al.remove</a:t>
            </a:r>
            <a:r>
              <a:rPr lang="en-US" sz="900" b="1" dirty="0">
                <a:latin typeface="Courier New" pitchFamily="49" charset="0"/>
                <a:cs typeface="Courier New" pitchFamily="49" charset="0"/>
              </a:rPr>
              <a:t>("welcome"); </a:t>
            </a:r>
            <a:r>
              <a:rPr lang="en-US" sz="900" b="1" dirty="0">
                <a:solidFill>
                  <a:srgbClr val="00B050"/>
                </a:solidFill>
                <a:latin typeface="Courier New" pitchFamily="49" charset="0"/>
                <a:cs typeface="Courier New" pitchFamily="49" charset="0"/>
              </a:rPr>
              <a:t>// Directly specify the value</a:t>
            </a:r>
          </a:p>
          <a:p>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("elements in array list:" + al);</a:t>
            </a:r>
          </a:p>
          <a:p>
            <a:endParaRPr lang="en-US" sz="900" b="1" dirty="0">
              <a:latin typeface="Courier New" pitchFamily="49" charset="0"/>
              <a:cs typeface="Courier New" pitchFamily="49" charset="0"/>
            </a:endParaRPr>
          </a:p>
          <a:p>
            <a:r>
              <a:rPr lang="en-US" sz="900" b="1" dirty="0" err="1">
                <a:latin typeface="Courier New" pitchFamily="49" charset="0"/>
                <a:cs typeface="Courier New" pitchFamily="49" charset="0"/>
              </a:rPr>
              <a:t>al.remove</a:t>
            </a:r>
            <a:r>
              <a:rPr lang="en-US" sz="900" b="1" dirty="0">
                <a:latin typeface="Courier New" pitchFamily="49" charset="0"/>
                <a:cs typeface="Courier New" pitchFamily="49" charset="0"/>
              </a:rPr>
              <a:t>(2); </a:t>
            </a:r>
            <a:r>
              <a:rPr lang="en-US" sz="900" b="1" dirty="0">
                <a:solidFill>
                  <a:srgbClr val="00B050"/>
                </a:solidFill>
                <a:latin typeface="Courier New" pitchFamily="49" charset="0"/>
                <a:cs typeface="Courier New" pitchFamily="49" charset="0"/>
              </a:rPr>
              <a:t>// 2 describes after number of elements not exactly position</a:t>
            </a:r>
          </a:p>
          <a:p>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("elements in array list:" + al);</a:t>
            </a:r>
          </a:p>
          <a:p>
            <a:endParaRPr lang="en-US" sz="900" b="1" dirty="0">
              <a:latin typeface="Courier New" pitchFamily="49" charset="0"/>
              <a:cs typeface="Courier New" pitchFamily="49" charset="0"/>
            </a:endParaRPr>
          </a:p>
          <a:p>
            <a:r>
              <a:rPr lang="en-US" sz="900" b="1" dirty="0">
                <a:latin typeface="Courier New" pitchFamily="49" charset="0"/>
                <a:cs typeface="Courier New" pitchFamily="49" charset="0"/>
              </a:rPr>
              <a:t>}</a:t>
            </a:r>
          </a:p>
          <a:p>
            <a:endParaRPr lang="en-US" sz="900" b="1" dirty="0">
              <a:latin typeface="Courier New" pitchFamily="49" charset="0"/>
              <a:cs typeface="Courier New" pitchFamily="49" charset="0"/>
            </a:endParaRPr>
          </a:p>
          <a:p>
            <a:r>
              <a:rPr lang="en-US" sz="900" b="1" dirty="0">
                <a:latin typeface="Courier New" pitchFamily="49" charset="0"/>
                <a:cs typeface="Courier New" pitchFamily="49" charset="0"/>
              </a:rPr>
              <a:t>}</a:t>
            </a:r>
          </a:p>
          <a:p>
            <a:endParaRPr lang="en-US" sz="900" b="1" dirty="0">
              <a:latin typeface="Courier New" pitchFamily="49" charset="0"/>
              <a:cs typeface="Courier New" pitchFamily="49" charset="0"/>
            </a:endParaRPr>
          </a:p>
        </p:txBody>
      </p:sp>
    </p:spTree>
    <p:extLst>
      <p:ext uri="{BB962C8B-B14F-4D97-AF65-F5344CB8AC3E}">
        <p14:creationId xmlns:p14="http://schemas.microsoft.com/office/powerpoint/2010/main" val="146143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err="1"/>
              <a:t>HashMap</a:t>
            </a:r>
            <a:endParaRPr lang="en-US" dirty="0"/>
          </a:p>
        </p:txBody>
      </p:sp>
      <p:sp>
        <p:nvSpPr>
          <p:cNvPr id="3" name="Content Placeholder 2"/>
          <p:cNvSpPr>
            <a:spLocks noGrp="1"/>
          </p:cNvSpPr>
          <p:nvPr>
            <p:ph idx="1"/>
          </p:nvPr>
        </p:nvSpPr>
        <p:spPr/>
        <p:txBody>
          <a:bodyPr>
            <a:normAutofit/>
          </a:bodyPr>
          <a:lstStyle/>
          <a:p>
            <a:r>
              <a:rPr lang="en-US" sz="2400" dirty="0"/>
              <a:t>The important points about Java </a:t>
            </a:r>
            <a:r>
              <a:rPr lang="en-US" sz="2400" dirty="0" err="1"/>
              <a:t>HashMap</a:t>
            </a:r>
            <a:r>
              <a:rPr lang="en-US" sz="2400" dirty="0"/>
              <a:t> class are:</a:t>
            </a:r>
          </a:p>
          <a:p>
            <a:pPr lvl="1"/>
            <a:r>
              <a:rPr lang="en-US" sz="1800" dirty="0"/>
              <a:t>A </a:t>
            </a:r>
            <a:r>
              <a:rPr lang="en-US" sz="1800" dirty="0" err="1"/>
              <a:t>HashMap</a:t>
            </a:r>
            <a:r>
              <a:rPr lang="en-US" sz="1800" dirty="0"/>
              <a:t> contains values based on the key.</a:t>
            </a:r>
          </a:p>
          <a:p>
            <a:pPr lvl="1"/>
            <a:r>
              <a:rPr lang="en-US" sz="1800" dirty="0"/>
              <a:t>It contains only unique elements.</a:t>
            </a:r>
          </a:p>
          <a:p>
            <a:pPr lvl="1"/>
            <a:r>
              <a:rPr lang="en-US" sz="1800" dirty="0"/>
              <a:t>It maintains no order.</a:t>
            </a:r>
          </a:p>
          <a:p>
            <a:endParaRPr lang="en-US" sz="24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116</a:t>
            </a:fld>
            <a:endParaRPr lang="en-US" dirty="0"/>
          </a:p>
        </p:txBody>
      </p:sp>
    </p:spTree>
    <p:extLst>
      <p:ext uri="{BB962C8B-B14F-4D97-AF65-F5344CB8AC3E}">
        <p14:creationId xmlns:p14="http://schemas.microsoft.com/office/powerpoint/2010/main" val="272351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a:t>
            </a:r>
            <a:r>
              <a:rPr lang="en-US" dirty="0" err="1"/>
              <a:t>HashMap</a:t>
            </a:r>
            <a:r>
              <a:rPr lang="en-US" dirty="0"/>
              <a:t> Example</a:t>
            </a:r>
          </a:p>
        </p:txBody>
      </p:sp>
      <p:sp>
        <p:nvSpPr>
          <p:cNvPr id="6" name="Slide Number Placeholder 5"/>
          <p:cNvSpPr>
            <a:spLocks noGrp="1"/>
          </p:cNvSpPr>
          <p:nvPr>
            <p:ph type="sldNum" sz="quarter" idx="12"/>
          </p:nvPr>
        </p:nvSpPr>
        <p:spPr/>
        <p:txBody>
          <a:bodyPr/>
          <a:lstStyle/>
          <a:p>
            <a:fld id="{0FF54DE5-C571-48E8-A5BC-B369434E2F44}" type="slidenum">
              <a:rPr lang="en-US" smtClean="0"/>
              <a:pPr/>
              <a:t>117</a:t>
            </a:fld>
            <a:endParaRPr lang="en-US" dirty="0"/>
          </a:p>
        </p:txBody>
      </p:sp>
      <p:sp>
        <p:nvSpPr>
          <p:cNvPr id="8" name="Rectangle 7"/>
          <p:cNvSpPr/>
          <p:nvPr/>
        </p:nvSpPr>
        <p:spPr>
          <a:xfrm>
            <a:off x="609600" y="819150"/>
            <a:ext cx="4572000" cy="3785652"/>
          </a:xfrm>
          <a:prstGeom prst="rect">
            <a:avLst/>
          </a:prstGeom>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000" b="1" dirty="0">
                <a:latin typeface="Courier New" pitchFamily="49" charset="0"/>
                <a:cs typeface="Courier New" pitchFamily="49" charset="0"/>
              </a:rPr>
              <a:t>import </a:t>
            </a:r>
            <a:r>
              <a:rPr lang="en-US" sz="1000" b="1" dirty="0" err="1">
                <a:latin typeface="Courier New" pitchFamily="49" charset="0"/>
                <a:cs typeface="Courier New" pitchFamily="49" charset="0"/>
              </a:rPr>
              <a:t>java.util.HashMap</a:t>
            </a:r>
            <a:r>
              <a:rPr lang="en-US" sz="1000" b="1" dirty="0">
                <a:latin typeface="Courier New" pitchFamily="49" charset="0"/>
                <a:cs typeface="Courier New" pitchFamily="49" charset="0"/>
              </a:rPr>
              <a:t>;</a:t>
            </a:r>
          </a:p>
          <a:p>
            <a:r>
              <a:rPr lang="en-US" sz="1000" b="1" dirty="0">
                <a:latin typeface="Courier New" pitchFamily="49" charset="0"/>
                <a:cs typeface="Courier New" pitchFamily="49" charset="0"/>
              </a:rPr>
              <a:t>import </a:t>
            </a:r>
            <a:r>
              <a:rPr lang="en-US" sz="1000" b="1" dirty="0" err="1">
                <a:latin typeface="Courier New" pitchFamily="49" charset="0"/>
                <a:cs typeface="Courier New" pitchFamily="49" charset="0"/>
              </a:rPr>
              <a:t>java.util.Map</a:t>
            </a:r>
            <a:r>
              <a:rPr lang="en-US" sz="1000" b="1" dirty="0">
                <a:latin typeface="Courier New" pitchFamily="49" charset="0"/>
                <a:cs typeface="Courier New" pitchFamily="49" charset="0"/>
              </a:rPr>
              <a:t>;</a:t>
            </a:r>
          </a:p>
          <a:p>
            <a:endParaRPr lang="en-US" sz="1000" b="1" dirty="0">
              <a:latin typeface="Courier New" pitchFamily="49" charset="0"/>
              <a:cs typeface="Courier New" pitchFamily="49" charset="0"/>
            </a:endParaRPr>
          </a:p>
          <a:p>
            <a:r>
              <a:rPr lang="en-US" sz="1000" b="1" dirty="0">
                <a:latin typeface="Courier New" pitchFamily="49" charset="0"/>
                <a:cs typeface="Courier New" pitchFamily="49" charset="0"/>
              </a:rPr>
              <a:t>public class </a:t>
            </a:r>
            <a:r>
              <a:rPr lang="en-US" sz="1000" b="1" dirty="0" err="1">
                <a:latin typeface="Courier New" pitchFamily="49" charset="0"/>
                <a:cs typeface="Courier New" pitchFamily="49" charset="0"/>
              </a:rPr>
              <a:t>HashMapExample</a:t>
            </a:r>
            <a:r>
              <a:rPr lang="en-US" sz="1000" b="1" dirty="0">
                <a:latin typeface="Courier New" pitchFamily="49" charset="0"/>
                <a:cs typeface="Courier New" pitchFamily="49" charset="0"/>
              </a:rPr>
              <a:t> {</a:t>
            </a:r>
          </a:p>
          <a:p>
            <a:r>
              <a:rPr lang="en-US" sz="1000" b="1" dirty="0">
                <a:latin typeface="Courier New" pitchFamily="49" charset="0"/>
                <a:cs typeface="Courier New" pitchFamily="49" charset="0"/>
              </a:rPr>
              <a:t>public static void main(String[] </a:t>
            </a:r>
            <a:r>
              <a:rPr lang="en-US" sz="1000" b="1" dirty="0" err="1">
                <a:latin typeface="Courier New" pitchFamily="49" charset="0"/>
                <a:cs typeface="Courier New" pitchFamily="49" charset="0"/>
              </a:rPr>
              <a:t>args</a:t>
            </a:r>
            <a:r>
              <a:rPr lang="en-US" sz="1000" b="1" dirty="0">
                <a:latin typeface="Courier New" pitchFamily="49" charset="0"/>
                <a:cs typeface="Courier New" pitchFamily="49" charset="0"/>
              </a:rPr>
              <a:t>) {</a:t>
            </a:r>
          </a:p>
          <a:p>
            <a:r>
              <a:rPr lang="en-US" sz="1000" b="1" dirty="0" err="1">
                <a:latin typeface="Courier New" pitchFamily="49" charset="0"/>
                <a:cs typeface="Courier New" pitchFamily="49" charset="0"/>
              </a:rPr>
              <a:t>HashMap</a:t>
            </a:r>
            <a:r>
              <a:rPr lang="en-US" sz="1000" b="1" dirty="0">
                <a:latin typeface="Courier New" pitchFamily="49" charset="0"/>
                <a:cs typeface="Courier New" pitchFamily="49" charset="0"/>
              </a:rPr>
              <a:t> &lt;</a:t>
            </a:r>
            <a:r>
              <a:rPr lang="en-US" sz="1000" b="1" dirty="0" err="1">
                <a:latin typeface="Courier New" pitchFamily="49" charset="0"/>
                <a:cs typeface="Courier New" pitchFamily="49" charset="0"/>
              </a:rPr>
              <a:t>Integer,String</a:t>
            </a:r>
            <a:r>
              <a:rPr lang="en-US" sz="1000" b="1" dirty="0">
                <a:latin typeface="Courier New" pitchFamily="49" charset="0"/>
                <a:cs typeface="Courier New" pitchFamily="49" charset="0"/>
              </a:rPr>
              <a:t>&gt; </a:t>
            </a:r>
            <a:r>
              <a:rPr lang="en-US" sz="1000" b="1" dirty="0" err="1">
                <a:latin typeface="Courier New" pitchFamily="49" charset="0"/>
                <a:cs typeface="Courier New" pitchFamily="49" charset="0"/>
              </a:rPr>
              <a:t>hm</a:t>
            </a:r>
            <a:r>
              <a:rPr lang="en-US" sz="1000" b="1" dirty="0">
                <a:latin typeface="Courier New" pitchFamily="49" charset="0"/>
                <a:cs typeface="Courier New" pitchFamily="49" charset="0"/>
              </a:rPr>
              <a:t>=new </a:t>
            </a:r>
            <a:r>
              <a:rPr lang="en-US" sz="1000" b="1" dirty="0" err="1">
                <a:latin typeface="Courier New" pitchFamily="49" charset="0"/>
                <a:cs typeface="Courier New" pitchFamily="49" charset="0"/>
              </a:rPr>
              <a:t>HashMap</a:t>
            </a:r>
            <a:r>
              <a:rPr lang="en-US" sz="1000" b="1" dirty="0">
                <a:latin typeface="Courier New" pitchFamily="49" charset="0"/>
                <a:cs typeface="Courier New" pitchFamily="49" charset="0"/>
              </a:rPr>
              <a:t>&lt;</a:t>
            </a:r>
            <a:r>
              <a:rPr lang="en-US" sz="1000" b="1" dirty="0" err="1">
                <a:latin typeface="Courier New" pitchFamily="49" charset="0"/>
                <a:cs typeface="Courier New" pitchFamily="49" charset="0"/>
              </a:rPr>
              <a:t>Integer,String</a:t>
            </a:r>
            <a:r>
              <a:rPr lang="en-US" sz="1000" b="1" dirty="0">
                <a:latin typeface="Courier New" pitchFamily="49" charset="0"/>
                <a:cs typeface="Courier New" pitchFamily="49" charset="0"/>
              </a:rPr>
              <a:t>&gt;();</a:t>
            </a:r>
          </a:p>
          <a:p>
            <a:r>
              <a:rPr lang="en-US" sz="1000" b="1" dirty="0">
                <a:latin typeface="Courier New" pitchFamily="49" charset="0"/>
                <a:cs typeface="Courier New" pitchFamily="49" charset="0"/>
              </a:rPr>
              <a:t>		</a:t>
            </a:r>
          </a:p>
          <a:p>
            <a:r>
              <a:rPr lang="en-US" sz="1000" b="1" dirty="0">
                <a:solidFill>
                  <a:srgbClr val="00B050"/>
                </a:solidFill>
                <a:latin typeface="Courier New" pitchFamily="49" charset="0"/>
                <a:cs typeface="Courier New" pitchFamily="49" charset="0"/>
              </a:rPr>
              <a:t>//Adding key pairs into hash map</a:t>
            </a:r>
          </a:p>
          <a:p>
            <a:r>
              <a:rPr lang="en-US" sz="1000" b="1" dirty="0" err="1">
                <a:latin typeface="Courier New" pitchFamily="49" charset="0"/>
                <a:cs typeface="Courier New" pitchFamily="49" charset="0"/>
              </a:rPr>
              <a:t>hm.put</a:t>
            </a:r>
            <a:r>
              <a:rPr lang="en-US" sz="1000" b="1" dirty="0">
                <a:latin typeface="Courier New" pitchFamily="49" charset="0"/>
                <a:cs typeface="Courier New" pitchFamily="49" charset="0"/>
              </a:rPr>
              <a:t>(100,"raj");</a:t>
            </a:r>
          </a:p>
          <a:p>
            <a:r>
              <a:rPr lang="en-US" sz="1000" b="1" dirty="0" err="1">
                <a:latin typeface="Courier New" pitchFamily="49" charset="0"/>
                <a:cs typeface="Courier New" pitchFamily="49" charset="0"/>
              </a:rPr>
              <a:t>hm.put</a:t>
            </a:r>
            <a:r>
              <a:rPr lang="en-US" sz="1000" b="1" dirty="0">
                <a:latin typeface="Courier New" pitchFamily="49" charset="0"/>
                <a:cs typeface="Courier New" pitchFamily="49" charset="0"/>
              </a:rPr>
              <a:t>(200,"rahul");</a:t>
            </a:r>
          </a:p>
          <a:p>
            <a:r>
              <a:rPr lang="en-US" sz="1000" b="1" dirty="0" err="1">
                <a:latin typeface="Courier New" pitchFamily="49" charset="0"/>
                <a:cs typeface="Courier New" pitchFamily="49" charset="0"/>
              </a:rPr>
              <a:t>hm.put</a:t>
            </a:r>
            <a:r>
              <a:rPr lang="en-US" sz="1000" b="1" dirty="0">
                <a:latin typeface="Courier New" pitchFamily="49" charset="0"/>
                <a:cs typeface="Courier New" pitchFamily="49" charset="0"/>
              </a:rPr>
              <a:t>(300,"kiram");</a:t>
            </a:r>
          </a:p>
          <a:p>
            <a:endParaRPr lang="en-US" sz="1000" b="1" dirty="0">
              <a:latin typeface="Courier New" pitchFamily="49" charset="0"/>
              <a:cs typeface="Courier New" pitchFamily="49" charset="0"/>
            </a:endParaRP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a:t>
            </a:r>
            <a:r>
              <a:rPr lang="en-US" sz="1000" b="1" dirty="0" err="1">
                <a:latin typeface="Courier New" pitchFamily="49" charset="0"/>
                <a:cs typeface="Courier New" pitchFamily="49" charset="0"/>
              </a:rPr>
              <a:t>hm</a:t>
            </a:r>
            <a:r>
              <a:rPr lang="en-US" sz="1000" b="1" dirty="0">
                <a:latin typeface="Courier New" pitchFamily="49" charset="0"/>
                <a:cs typeface="Courier New" pitchFamily="49" charset="0"/>
              </a:rPr>
              <a:t>);</a:t>
            </a:r>
          </a:p>
          <a:p>
            <a:endParaRPr lang="en-US" sz="1000" b="1" dirty="0">
              <a:latin typeface="Courier New" pitchFamily="49" charset="0"/>
              <a:cs typeface="Courier New" pitchFamily="49" charset="0"/>
            </a:endParaRPr>
          </a:p>
          <a:p>
            <a:r>
              <a:rPr lang="en-US" sz="1000" b="1" dirty="0">
                <a:latin typeface="Courier New" pitchFamily="49" charset="0"/>
                <a:cs typeface="Courier New" pitchFamily="49" charset="0"/>
              </a:rPr>
              <a:t>for(</a:t>
            </a:r>
            <a:r>
              <a:rPr lang="en-US" sz="1000" b="1" dirty="0" err="1">
                <a:latin typeface="Courier New" pitchFamily="49" charset="0"/>
                <a:cs typeface="Courier New" pitchFamily="49" charset="0"/>
              </a:rPr>
              <a:t>Map.Entry</a:t>
            </a:r>
            <a:r>
              <a:rPr lang="en-US" sz="1000" b="1" dirty="0">
                <a:latin typeface="Courier New" pitchFamily="49" charset="0"/>
                <a:cs typeface="Courier New" pitchFamily="49" charset="0"/>
              </a:rPr>
              <a:t> m:hm.entrySet())</a:t>
            </a:r>
          </a:p>
          <a:p>
            <a:r>
              <a:rPr lang="en-US" sz="1000" b="1" dirty="0">
                <a:latin typeface="Courier New" pitchFamily="49" charset="0"/>
                <a:cs typeface="Courier New" pitchFamily="49" charset="0"/>
              </a:rPr>
              <a:t>{</a:t>
            </a: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a:t>
            </a:r>
            <a:r>
              <a:rPr lang="en-US" sz="1000" b="1" dirty="0" err="1">
                <a:latin typeface="Courier New" pitchFamily="49" charset="0"/>
                <a:cs typeface="Courier New" pitchFamily="49" charset="0"/>
              </a:rPr>
              <a:t>m.getKey</a:t>
            </a:r>
            <a:r>
              <a:rPr lang="en-US" sz="1000" b="1" dirty="0">
                <a:latin typeface="Courier New" pitchFamily="49" charset="0"/>
                <a:cs typeface="Courier New" pitchFamily="49" charset="0"/>
              </a:rPr>
              <a:t>()+"  "+</a:t>
            </a:r>
            <a:r>
              <a:rPr lang="en-US" sz="1000" b="1" dirty="0" err="1">
                <a:latin typeface="Courier New" pitchFamily="49" charset="0"/>
                <a:cs typeface="Courier New" pitchFamily="49" charset="0"/>
              </a:rPr>
              <a:t>m.getValue</a:t>
            </a:r>
            <a:r>
              <a:rPr lang="en-US" sz="1000" b="1" dirty="0">
                <a:latin typeface="Courier New" pitchFamily="49" charset="0"/>
                <a:cs typeface="Courier New" pitchFamily="49" charset="0"/>
              </a:rPr>
              <a:t>());</a:t>
            </a:r>
          </a:p>
          <a:p>
            <a:r>
              <a:rPr lang="en-US" sz="1000" b="1" dirty="0">
                <a:latin typeface="Courier New" pitchFamily="49" charset="0"/>
                <a:cs typeface="Courier New" pitchFamily="49" charset="0"/>
              </a:rPr>
              <a:t>}</a:t>
            </a:r>
          </a:p>
          <a:p>
            <a:endParaRPr lang="en-US" sz="1000" b="1" dirty="0">
              <a:latin typeface="Courier New" pitchFamily="49" charset="0"/>
              <a:cs typeface="Courier New" pitchFamily="49" charset="0"/>
            </a:endParaRPr>
          </a:p>
          <a:p>
            <a:r>
              <a:rPr lang="en-US" sz="1000" b="1" dirty="0" err="1">
                <a:latin typeface="Courier New" pitchFamily="49" charset="0"/>
                <a:cs typeface="Courier New" pitchFamily="49" charset="0"/>
              </a:rPr>
              <a:t>hm.remove</a:t>
            </a:r>
            <a:r>
              <a:rPr lang="en-US" sz="1000" b="1" dirty="0">
                <a:latin typeface="Courier New" pitchFamily="49" charset="0"/>
                <a:cs typeface="Courier New" pitchFamily="49" charset="0"/>
              </a:rPr>
              <a:t>(300);</a:t>
            </a:r>
          </a:p>
          <a:p>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a:t>
            </a:r>
            <a:r>
              <a:rPr lang="en-US" sz="1000" b="1" dirty="0" err="1">
                <a:latin typeface="Courier New" pitchFamily="49" charset="0"/>
                <a:cs typeface="Courier New" pitchFamily="49" charset="0"/>
              </a:rPr>
              <a:t>hm</a:t>
            </a:r>
            <a:r>
              <a:rPr lang="en-US" sz="1000" b="1" dirty="0">
                <a:latin typeface="Courier New" pitchFamily="49" charset="0"/>
                <a:cs typeface="Courier New" pitchFamily="49" charset="0"/>
              </a:rPr>
              <a:t>);</a:t>
            </a:r>
          </a:p>
          <a:p>
            <a:r>
              <a:rPr lang="en-US" sz="1000" b="1" dirty="0">
                <a:latin typeface="Courier New" pitchFamily="49" charset="0"/>
                <a:cs typeface="Courier New" pitchFamily="49" charset="0"/>
              </a:rPr>
              <a:t>}</a:t>
            </a:r>
          </a:p>
          <a:p>
            <a:r>
              <a:rPr lang="en-US" sz="1000" b="1" dirty="0">
                <a:latin typeface="Courier New" pitchFamily="49" charset="0"/>
                <a:cs typeface="Courier New" pitchFamily="49" charset="0"/>
              </a:rPr>
              <a:t>}</a:t>
            </a:r>
          </a:p>
        </p:txBody>
      </p:sp>
    </p:spTree>
    <p:extLst>
      <p:ext uri="{BB962C8B-B14F-4D97-AF65-F5344CB8AC3E}">
        <p14:creationId xmlns:p14="http://schemas.microsoft.com/office/powerpoint/2010/main" val="7112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JDBC – Java Database Connectivity</a:t>
            </a:r>
          </a:p>
        </p:txBody>
      </p:sp>
      <p:sp>
        <p:nvSpPr>
          <p:cNvPr id="3" name="Content Placeholder 2"/>
          <p:cNvSpPr>
            <a:spLocks noGrp="1"/>
          </p:cNvSpPr>
          <p:nvPr>
            <p:ph idx="1"/>
          </p:nvPr>
        </p:nvSpPr>
        <p:spPr>
          <a:xfrm>
            <a:off x="381000" y="819150"/>
            <a:ext cx="7886700" cy="3263504"/>
          </a:xfrm>
        </p:spPr>
        <p:txBody>
          <a:bodyPr>
            <a:normAutofit/>
          </a:bodyPr>
          <a:lstStyle/>
          <a:p>
            <a:r>
              <a:rPr lang="en-US" sz="1800" dirty="0"/>
              <a:t>Java JDBC is a java API to connect and execute query with the database. </a:t>
            </a:r>
          </a:p>
          <a:p>
            <a:r>
              <a:rPr lang="en-US" sz="1800" dirty="0"/>
              <a:t>JDBC API uses </a:t>
            </a:r>
            <a:r>
              <a:rPr lang="en-US" sz="1800" dirty="0" err="1"/>
              <a:t>jdbc</a:t>
            </a:r>
            <a:r>
              <a:rPr lang="en-US" sz="1800" dirty="0"/>
              <a:t> drivers to connect with the database.</a:t>
            </a:r>
          </a:p>
        </p:txBody>
      </p:sp>
      <p:sp>
        <p:nvSpPr>
          <p:cNvPr id="5" name="Slide Number Placeholder 4"/>
          <p:cNvSpPr>
            <a:spLocks noGrp="1"/>
          </p:cNvSpPr>
          <p:nvPr>
            <p:ph type="sldNum" sz="quarter" idx="12"/>
          </p:nvPr>
        </p:nvSpPr>
        <p:spPr/>
        <p:txBody>
          <a:bodyPr/>
          <a:lstStyle/>
          <a:p>
            <a:fld id="{0FF54DE5-C571-48E8-A5BC-B369434E2F44}" type="slidenum">
              <a:rPr lang="en-US" smtClean="0"/>
              <a:pPr/>
              <a:t>118</a:t>
            </a:fld>
            <a:endParaRPr lang="en-US" dirty="0"/>
          </a:p>
        </p:txBody>
      </p:sp>
      <p:pic>
        <p:nvPicPr>
          <p:cNvPr id="5122" name="Picture 2" descr="JDBC (Java Database Connectivit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62150"/>
            <a:ext cx="4463143" cy="191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Database and SQL</a:t>
            </a:r>
          </a:p>
        </p:txBody>
      </p:sp>
      <p:sp>
        <p:nvSpPr>
          <p:cNvPr id="3" name="Content Placeholder 2"/>
          <p:cNvSpPr>
            <a:spLocks noGrp="1"/>
          </p:cNvSpPr>
          <p:nvPr>
            <p:ph idx="1"/>
          </p:nvPr>
        </p:nvSpPr>
        <p:spPr>
          <a:xfrm>
            <a:off x="457200" y="895351"/>
            <a:ext cx="8229600" cy="1828800"/>
          </a:xfrm>
        </p:spPr>
        <p:txBody>
          <a:bodyPr>
            <a:normAutofit/>
          </a:bodyPr>
          <a:lstStyle/>
          <a:p>
            <a:r>
              <a:rPr lang="en-US" sz="1800" dirty="0"/>
              <a:t>Database: stores the data in the tables.</a:t>
            </a:r>
          </a:p>
          <a:p>
            <a:r>
              <a:rPr lang="en-US" sz="1800" dirty="0"/>
              <a:t>SQL- a language used for communicate to the database.</a:t>
            </a:r>
          </a:p>
          <a:p>
            <a:pPr lvl="1"/>
            <a:r>
              <a:rPr lang="en-US" sz="1400" dirty="0"/>
              <a:t>DML :  Data Manipulation Language</a:t>
            </a:r>
          </a:p>
          <a:p>
            <a:pPr lvl="1"/>
            <a:r>
              <a:rPr lang="en-US" sz="1400" dirty="0"/>
              <a:t>DDL :  Data Definition Language</a:t>
            </a:r>
          </a:p>
          <a:p>
            <a:pPr lvl="1"/>
            <a:r>
              <a:rPr lang="en-US" sz="1400" dirty="0"/>
              <a:t>DCL : Data Control Language</a:t>
            </a:r>
          </a:p>
          <a:p>
            <a:pPr lvl="1"/>
            <a:r>
              <a:rPr lang="en-US" sz="1400" dirty="0"/>
              <a:t>TCL : Transaction Language</a:t>
            </a:r>
          </a:p>
        </p:txBody>
      </p:sp>
      <p:sp>
        <p:nvSpPr>
          <p:cNvPr id="4" name="Rectangle 3"/>
          <p:cNvSpPr/>
          <p:nvPr/>
        </p:nvSpPr>
        <p:spPr>
          <a:xfrm>
            <a:off x="609600" y="2571750"/>
            <a:ext cx="5943600" cy="1569660"/>
          </a:xfrm>
          <a:prstGeom prst="rect">
            <a:avLst/>
          </a:prstGeom>
        </p:spPr>
        <p:txBody>
          <a:bodyPr wrap="square">
            <a:spAutoFit/>
          </a:bodyPr>
          <a:lstStyle/>
          <a:p>
            <a:pPr>
              <a:buFont typeface="Arial" pitchFamily="34" charset="0"/>
              <a:buChar char="•"/>
            </a:pPr>
            <a:r>
              <a:rPr lang="en-US" sz="1600" dirty="0"/>
              <a:t>  DML : Data Manipulation Language</a:t>
            </a:r>
          </a:p>
          <a:p>
            <a:pPr lvl="1">
              <a:buFont typeface="Arial" pitchFamily="34" charset="0"/>
              <a:buChar char="•"/>
            </a:pPr>
            <a:r>
              <a:rPr lang="en-US" sz="1600" dirty="0"/>
              <a:t>  Insert</a:t>
            </a:r>
          </a:p>
          <a:p>
            <a:pPr lvl="1">
              <a:buFont typeface="Arial" pitchFamily="34" charset="0"/>
              <a:buChar char="•"/>
            </a:pPr>
            <a:r>
              <a:rPr lang="en-US" sz="1600" dirty="0"/>
              <a:t>  update</a:t>
            </a:r>
          </a:p>
          <a:p>
            <a:pPr lvl="1">
              <a:buFont typeface="Arial" pitchFamily="34" charset="0"/>
              <a:buChar char="•"/>
            </a:pPr>
            <a:r>
              <a:rPr lang="en-US" sz="1600" dirty="0"/>
              <a:t>  delete</a:t>
            </a:r>
          </a:p>
          <a:p>
            <a:pPr lvl="1">
              <a:buFont typeface="Arial" pitchFamily="34" charset="0"/>
              <a:buChar char="•"/>
            </a:pPr>
            <a:r>
              <a:rPr lang="en-US" sz="1600" dirty="0"/>
              <a:t>  select ( DRL - Data Retrieval Language)</a:t>
            </a:r>
          </a:p>
          <a:p>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0016"/>
          <a:stretch>
            <a:fillRect/>
          </a:stretch>
        </p:blipFill>
        <p:spPr bwMode="auto">
          <a:xfrm>
            <a:off x="0" y="8953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Character Data type</a:t>
            </a:r>
          </a:p>
        </p:txBody>
      </p:sp>
    </p:spTree>
    <p:extLst>
      <p:ext uri="{BB962C8B-B14F-4D97-AF65-F5344CB8AC3E}">
        <p14:creationId xmlns:p14="http://schemas.microsoft.com/office/powerpoint/2010/main" val="13962975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Database Components</a:t>
            </a:r>
          </a:p>
        </p:txBody>
      </p:sp>
      <p:sp>
        <p:nvSpPr>
          <p:cNvPr id="3" name="Content Placeholder 2"/>
          <p:cNvSpPr>
            <a:spLocks noGrp="1"/>
          </p:cNvSpPr>
          <p:nvPr>
            <p:ph idx="1"/>
          </p:nvPr>
        </p:nvSpPr>
        <p:spPr/>
        <p:txBody>
          <a:bodyPr>
            <a:normAutofit/>
          </a:bodyPr>
          <a:lstStyle/>
          <a:p>
            <a:r>
              <a:rPr lang="en-US" sz="2000" dirty="0"/>
              <a:t>Database Client</a:t>
            </a:r>
          </a:p>
          <a:p>
            <a:pPr lvl="3"/>
            <a:r>
              <a:rPr lang="en-US" dirty="0"/>
              <a:t>CLI</a:t>
            </a:r>
          </a:p>
          <a:p>
            <a:pPr lvl="3"/>
            <a:r>
              <a:rPr lang="en-US" dirty="0"/>
              <a:t>GUI</a:t>
            </a:r>
          </a:p>
          <a:p>
            <a:r>
              <a:rPr lang="en-US" sz="2000" dirty="0"/>
              <a:t>Database Server</a:t>
            </a:r>
          </a:p>
          <a:p>
            <a:endParaRPr lang="en-US" sz="2000" dirty="0"/>
          </a:p>
          <a:p>
            <a:endParaRPr lang="en-US" sz="20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29600" cy="536971"/>
          </a:xfrm>
        </p:spPr>
        <p:txBody>
          <a:bodyPr>
            <a:normAutofit fontScale="90000"/>
          </a:bodyPr>
          <a:lstStyle/>
          <a:p>
            <a:r>
              <a:rPr lang="en-US" sz="3200" dirty="0"/>
              <a:t>4 Steps to connect to the database in java</a:t>
            </a:r>
          </a:p>
        </p:txBody>
      </p:sp>
      <p:sp>
        <p:nvSpPr>
          <p:cNvPr id="3" name="Content Placeholder 2"/>
          <p:cNvSpPr>
            <a:spLocks noGrp="1"/>
          </p:cNvSpPr>
          <p:nvPr>
            <p:ph idx="1"/>
          </p:nvPr>
        </p:nvSpPr>
        <p:spPr/>
        <p:txBody>
          <a:bodyPr>
            <a:normAutofit/>
          </a:bodyPr>
          <a:lstStyle/>
          <a:p>
            <a:pPr marL="385763" indent="-385763">
              <a:buFont typeface="+mj-lt"/>
              <a:buAutoNum type="arabicPeriod"/>
            </a:pPr>
            <a:r>
              <a:rPr lang="en-US" sz="1800" dirty="0"/>
              <a:t>Creating connection</a:t>
            </a:r>
          </a:p>
          <a:p>
            <a:pPr marL="385763" indent="-385763">
              <a:buFont typeface="+mj-lt"/>
              <a:buAutoNum type="arabicPeriod"/>
            </a:pPr>
            <a:r>
              <a:rPr lang="en-US" sz="1800" dirty="0"/>
              <a:t>Creating statement</a:t>
            </a:r>
          </a:p>
          <a:p>
            <a:pPr marL="385763" indent="-385763">
              <a:buFont typeface="+mj-lt"/>
              <a:buAutoNum type="arabicPeriod"/>
            </a:pPr>
            <a:r>
              <a:rPr lang="en-US" sz="1800" dirty="0"/>
              <a:t>Executing queries</a:t>
            </a:r>
          </a:p>
          <a:p>
            <a:pPr marL="385763" indent="-385763">
              <a:buFont typeface="+mj-lt"/>
              <a:buAutoNum type="arabicPeriod"/>
            </a:pPr>
            <a:r>
              <a:rPr lang="en-US" sz="1800" dirty="0"/>
              <a:t>Closing connection</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121</a:t>
            </a:fld>
            <a:endParaRPr lang="en-US" dirty="0"/>
          </a:p>
        </p:txBody>
      </p:sp>
    </p:spTree>
    <p:extLst>
      <p:ext uri="{BB962C8B-B14F-4D97-AF65-F5344CB8AC3E}">
        <p14:creationId xmlns:p14="http://schemas.microsoft.com/office/powerpoint/2010/main" val="88462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85909"/>
            <a:ext cx="6858000" cy="3813572"/>
          </a:xfrm>
        </p:spPr>
        <p:style>
          <a:lnRef idx="2">
            <a:schemeClr val="accent5"/>
          </a:lnRef>
          <a:fillRef idx="1">
            <a:schemeClr val="lt1"/>
          </a:fillRef>
          <a:effectRef idx="0">
            <a:schemeClr val="accent5"/>
          </a:effectRef>
          <a:fontRef idx="minor">
            <a:schemeClr val="dk1"/>
          </a:fontRef>
        </p:style>
        <p:txBody>
          <a:bodyPr>
            <a:noAutofit/>
          </a:bodyPr>
          <a:lstStyle/>
          <a:p>
            <a:pPr>
              <a:buNone/>
            </a:pPr>
            <a:r>
              <a:rPr lang="en-US" sz="900" b="1" dirty="0">
                <a:latin typeface="Courier New" pitchFamily="49" charset="0"/>
                <a:cs typeface="Courier New" pitchFamily="49" charset="0"/>
              </a:rPr>
              <a:t>import </a:t>
            </a:r>
            <a:r>
              <a:rPr lang="en-US" sz="900" b="1" dirty="0" err="1">
                <a:latin typeface="Courier New" pitchFamily="49" charset="0"/>
                <a:cs typeface="Courier New" pitchFamily="49" charset="0"/>
              </a:rPr>
              <a:t>java.sql.Connection</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import </a:t>
            </a:r>
            <a:r>
              <a:rPr lang="en-US" sz="900" b="1" dirty="0" err="1">
                <a:latin typeface="Courier New" pitchFamily="49" charset="0"/>
                <a:cs typeface="Courier New" pitchFamily="49" charset="0"/>
              </a:rPr>
              <a:t>java.sql.DriverManager</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import </a:t>
            </a:r>
            <a:r>
              <a:rPr lang="en-US" sz="900" b="1" dirty="0" err="1">
                <a:latin typeface="Courier New" pitchFamily="49" charset="0"/>
                <a:cs typeface="Courier New" pitchFamily="49" charset="0"/>
              </a:rPr>
              <a:t>java.sql.SQLException</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import </a:t>
            </a:r>
            <a:r>
              <a:rPr lang="en-US" sz="900" b="1" dirty="0" err="1">
                <a:latin typeface="Courier New" pitchFamily="49" charset="0"/>
                <a:cs typeface="Courier New" pitchFamily="49" charset="0"/>
              </a:rPr>
              <a:t>java.sql.Statement</a:t>
            </a:r>
            <a:r>
              <a:rPr lang="en-US" sz="900" b="1" dirty="0">
                <a:latin typeface="Courier New" pitchFamily="49" charset="0"/>
                <a:cs typeface="Courier New" pitchFamily="49" charset="0"/>
              </a:rPr>
              <a:t>;</a:t>
            </a:r>
          </a:p>
          <a:p>
            <a:pPr>
              <a:buNone/>
            </a:pPr>
            <a:endParaRPr lang="en-US" sz="900" b="1" dirty="0">
              <a:latin typeface="Courier New" pitchFamily="49" charset="0"/>
              <a:cs typeface="Courier New" pitchFamily="49" charset="0"/>
            </a:endParaRPr>
          </a:p>
          <a:p>
            <a:pPr>
              <a:buNone/>
            </a:pPr>
            <a:r>
              <a:rPr lang="en-US" sz="900" b="1" dirty="0">
                <a:latin typeface="Courier New" pitchFamily="49" charset="0"/>
                <a:cs typeface="Courier New" pitchFamily="49" charset="0"/>
              </a:rPr>
              <a:t>public class JDBCExample1 {</a:t>
            </a:r>
          </a:p>
          <a:p>
            <a:pPr>
              <a:buNone/>
            </a:pPr>
            <a:r>
              <a:rPr lang="en-US" sz="900" b="1" dirty="0">
                <a:latin typeface="Courier New" pitchFamily="49" charset="0"/>
                <a:cs typeface="Courier New" pitchFamily="49" charset="0"/>
              </a:rPr>
              <a:t>	public static void main(String[] </a:t>
            </a:r>
            <a:r>
              <a:rPr lang="en-US" sz="900" b="1" dirty="0" err="1">
                <a:latin typeface="Courier New" pitchFamily="49" charset="0"/>
                <a:cs typeface="Courier New" pitchFamily="49" charset="0"/>
              </a:rPr>
              <a:t>args</a:t>
            </a:r>
            <a:r>
              <a:rPr lang="en-US" sz="900" b="1" dirty="0">
                <a:latin typeface="Courier New" pitchFamily="49" charset="0"/>
                <a:cs typeface="Courier New" pitchFamily="49" charset="0"/>
              </a:rPr>
              <a:t>) throws </a:t>
            </a:r>
            <a:r>
              <a:rPr lang="en-US" sz="900" b="1" dirty="0" err="1">
                <a:latin typeface="Courier New" pitchFamily="49" charset="0"/>
                <a:cs typeface="Courier New" pitchFamily="49" charset="0"/>
              </a:rPr>
              <a:t>SQLException</a:t>
            </a:r>
            <a:r>
              <a:rPr lang="en-US" sz="900" b="1" dirty="0">
                <a:latin typeface="Courier New" pitchFamily="49" charset="0"/>
                <a:cs typeface="Courier New" pitchFamily="49" charset="0"/>
              </a:rPr>
              <a:t> {</a:t>
            </a:r>
          </a:p>
          <a:p>
            <a:pPr>
              <a:buNone/>
            </a:pPr>
            <a:r>
              <a:rPr lang="en-US" sz="900" b="1" dirty="0">
                <a:latin typeface="Courier New" pitchFamily="49" charset="0"/>
                <a:cs typeface="Courier New" pitchFamily="49" charset="0"/>
              </a:rPr>
              <a:t>		</a:t>
            </a:r>
            <a:r>
              <a:rPr lang="en-US" sz="900" b="1" dirty="0">
                <a:solidFill>
                  <a:srgbClr val="00B050"/>
                </a:solidFill>
                <a:latin typeface="Courier New" pitchFamily="49" charset="0"/>
                <a:cs typeface="Courier New" pitchFamily="49" charset="0"/>
              </a:rPr>
              <a:t>//step1 : create connection</a:t>
            </a:r>
          </a:p>
          <a:p>
            <a:pPr>
              <a:buNone/>
            </a:pPr>
            <a:r>
              <a:rPr lang="en-US" sz="900" b="1" dirty="0">
                <a:latin typeface="Courier New" pitchFamily="49" charset="0"/>
                <a:cs typeface="Courier New" pitchFamily="49" charset="0"/>
              </a:rPr>
              <a:t>		Connection con=</a:t>
            </a:r>
            <a:r>
              <a:rPr lang="en-US" sz="900" b="1" dirty="0" err="1">
                <a:latin typeface="Courier New" pitchFamily="49" charset="0"/>
                <a:cs typeface="Courier New" pitchFamily="49" charset="0"/>
              </a:rPr>
              <a:t>DriverManager.getConnection</a:t>
            </a:r>
            <a:r>
              <a:rPr lang="en-US" sz="900" b="1" dirty="0">
                <a:latin typeface="Courier New" pitchFamily="49" charset="0"/>
                <a:cs typeface="Courier New" pitchFamily="49" charset="0"/>
              </a:rPr>
              <a:t>("</a:t>
            </a:r>
            <a:r>
              <a:rPr lang="en-US" sz="900" b="1" dirty="0" err="1">
                <a:latin typeface="Courier New" pitchFamily="49" charset="0"/>
                <a:cs typeface="Courier New" pitchFamily="49" charset="0"/>
              </a:rPr>
              <a:t>jdbc:oracle:thin</a:t>
            </a:r>
            <a:r>
              <a:rPr lang="en-US" sz="900" b="1" dirty="0">
                <a:latin typeface="Courier New" pitchFamily="49" charset="0"/>
                <a:cs typeface="Courier New" pitchFamily="49" charset="0"/>
              </a:rPr>
              <a:t>:@localhost:1521/</a:t>
            </a:r>
            <a:r>
              <a:rPr lang="en-US" sz="900" b="1" dirty="0" err="1">
                <a:latin typeface="Courier New" pitchFamily="49" charset="0"/>
                <a:cs typeface="Courier New" pitchFamily="49" charset="0"/>
              </a:rPr>
              <a:t>pdborcl","hr","hr</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		</a:t>
            </a:r>
            <a:r>
              <a:rPr lang="en-US" sz="900" b="1" dirty="0">
                <a:solidFill>
                  <a:srgbClr val="00B050"/>
                </a:solidFill>
                <a:latin typeface="Courier New" pitchFamily="49" charset="0"/>
                <a:cs typeface="Courier New" pitchFamily="49" charset="0"/>
              </a:rPr>
              <a:t>//step2 :create statement(query)</a:t>
            </a:r>
          </a:p>
          <a:p>
            <a:pPr>
              <a:buNone/>
            </a:pPr>
            <a:r>
              <a:rPr lang="en-US" sz="900" b="1" dirty="0">
                <a:latin typeface="Courier New" pitchFamily="49" charset="0"/>
                <a:cs typeface="Courier New" pitchFamily="49" charset="0"/>
              </a:rPr>
              <a:t>		//String </a:t>
            </a:r>
            <a:r>
              <a:rPr lang="en-US" sz="900" b="1" dirty="0" err="1">
                <a:latin typeface="Courier New" pitchFamily="49" charset="0"/>
                <a:cs typeface="Courier New" pitchFamily="49" charset="0"/>
              </a:rPr>
              <a:t>insertquery</a:t>
            </a:r>
            <a:r>
              <a:rPr lang="en-US" sz="900" b="1" dirty="0">
                <a:latin typeface="Courier New" pitchFamily="49" charset="0"/>
                <a:cs typeface="Courier New" pitchFamily="49" charset="0"/>
              </a:rPr>
              <a:t>="insert into employee values(108,'saran','abc')";</a:t>
            </a:r>
          </a:p>
          <a:p>
            <a:pPr>
              <a:buNone/>
            </a:pPr>
            <a:r>
              <a:rPr lang="en-US" sz="900" b="1" dirty="0">
                <a:latin typeface="Courier New" pitchFamily="49" charset="0"/>
                <a:cs typeface="Courier New" pitchFamily="49" charset="0"/>
              </a:rPr>
              <a:t>		//String </a:t>
            </a:r>
            <a:r>
              <a:rPr lang="en-US" sz="900" b="1" dirty="0" err="1">
                <a:latin typeface="Courier New" pitchFamily="49" charset="0"/>
                <a:cs typeface="Courier New" pitchFamily="49" charset="0"/>
              </a:rPr>
              <a:t>updatequery</a:t>
            </a:r>
            <a:r>
              <a:rPr lang="en-US" sz="900" b="1" dirty="0">
                <a:latin typeface="Courier New" pitchFamily="49" charset="0"/>
                <a:cs typeface="Courier New" pitchFamily="49" charset="0"/>
              </a:rPr>
              <a:t>="update employee set </a:t>
            </a:r>
            <a:r>
              <a:rPr lang="en-US" sz="900" b="1" dirty="0" err="1">
                <a:latin typeface="Courier New" pitchFamily="49" charset="0"/>
                <a:cs typeface="Courier New" pitchFamily="49" charset="0"/>
              </a:rPr>
              <a:t>First_name</a:t>
            </a:r>
            <a:r>
              <a:rPr lang="en-US" sz="900" b="1" dirty="0">
                <a:latin typeface="Courier New" pitchFamily="49" charset="0"/>
                <a:cs typeface="Courier New" pitchFamily="49" charset="0"/>
              </a:rPr>
              <a:t>='Raj' where </a:t>
            </a:r>
            <a:r>
              <a:rPr lang="en-US" sz="900" b="1" dirty="0" err="1">
                <a:latin typeface="Courier New" pitchFamily="49" charset="0"/>
                <a:cs typeface="Courier New" pitchFamily="49" charset="0"/>
              </a:rPr>
              <a:t>Employee_id</a:t>
            </a:r>
            <a:r>
              <a:rPr lang="en-US" sz="900" b="1" dirty="0">
                <a:latin typeface="Courier New" pitchFamily="49" charset="0"/>
                <a:cs typeface="Courier New" pitchFamily="49" charset="0"/>
              </a:rPr>
              <a:t>=106";</a:t>
            </a:r>
          </a:p>
          <a:p>
            <a:pPr>
              <a:buNone/>
            </a:pPr>
            <a:r>
              <a:rPr lang="en-US" sz="900" b="1" dirty="0">
                <a:latin typeface="Courier New" pitchFamily="49" charset="0"/>
                <a:cs typeface="Courier New" pitchFamily="49" charset="0"/>
              </a:rPr>
              <a:t>		String </a:t>
            </a:r>
            <a:r>
              <a:rPr lang="en-US" sz="900" b="1" dirty="0" err="1">
                <a:latin typeface="Courier New" pitchFamily="49" charset="0"/>
                <a:cs typeface="Courier New" pitchFamily="49" charset="0"/>
              </a:rPr>
              <a:t>deletequery</a:t>
            </a:r>
            <a:r>
              <a:rPr lang="en-US" sz="900" b="1" dirty="0">
                <a:latin typeface="Courier New" pitchFamily="49" charset="0"/>
                <a:cs typeface="Courier New" pitchFamily="49" charset="0"/>
              </a:rPr>
              <a:t>="delete employee where </a:t>
            </a:r>
            <a:r>
              <a:rPr lang="en-US" sz="900" b="1" dirty="0" err="1">
                <a:latin typeface="Courier New" pitchFamily="49" charset="0"/>
                <a:cs typeface="Courier New" pitchFamily="49" charset="0"/>
              </a:rPr>
              <a:t>Employee_id</a:t>
            </a:r>
            <a:r>
              <a:rPr lang="en-US" sz="900" b="1" dirty="0">
                <a:latin typeface="Courier New" pitchFamily="49" charset="0"/>
                <a:cs typeface="Courier New" pitchFamily="49" charset="0"/>
              </a:rPr>
              <a:t>=108";</a:t>
            </a:r>
          </a:p>
          <a:p>
            <a:pPr>
              <a:buNone/>
            </a:pPr>
            <a:r>
              <a:rPr lang="en-US" sz="900" b="1" dirty="0">
                <a:latin typeface="Courier New" pitchFamily="49" charset="0"/>
                <a:cs typeface="Courier New" pitchFamily="49" charset="0"/>
              </a:rPr>
              <a:t>		Statement stmt=</a:t>
            </a:r>
            <a:r>
              <a:rPr lang="en-US" sz="900" b="1" dirty="0" err="1">
                <a:latin typeface="Courier New" pitchFamily="49" charset="0"/>
                <a:cs typeface="Courier New" pitchFamily="49" charset="0"/>
              </a:rPr>
              <a:t>con.createStatement</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		</a:t>
            </a:r>
            <a:r>
              <a:rPr lang="en-US" sz="900" b="1" dirty="0">
                <a:solidFill>
                  <a:srgbClr val="00B050"/>
                </a:solidFill>
                <a:latin typeface="Courier New" pitchFamily="49" charset="0"/>
                <a:cs typeface="Courier New" pitchFamily="49" charset="0"/>
              </a:rPr>
              <a:t>//step3: Execute the statement</a:t>
            </a:r>
          </a:p>
          <a:p>
            <a:pPr>
              <a:buNone/>
            </a:pPr>
            <a:r>
              <a:rPr lang="en-US" sz="900" b="1" dirty="0">
                <a:latin typeface="Courier New" pitchFamily="49" charset="0"/>
                <a:cs typeface="Courier New" pitchFamily="49" charset="0"/>
              </a:rPr>
              <a:t>		</a:t>
            </a:r>
            <a:r>
              <a:rPr lang="en-US" sz="900" b="1" dirty="0" err="1">
                <a:latin typeface="Courier New" pitchFamily="49" charset="0"/>
                <a:cs typeface="Courier New" pitchFamily="49" charset="0"/>
              </a:rPr>
              <a:t>stmt.executeQuery</a:t>
            </a:r>
            <a:r>
              <a:rPr lang="en-US" sz="900" b="1" dirty="0">
                <a:latin typeface="Courier New" pitchFamily="49" charset="0"/>
                <a:cs typeface="Courier New" pitchFamily="49" charset="0"/>
              </a:rPr>
              <a:t>(</a:t>
            </a:r>
            <a:r>
              <a:rPr lang="en-US" sz="900" b="1" dirty="0" err="1">
                <a:latin typeface="Courier New" pitchFamily="49" charset="0"/>
                <a:cs typeface="Courier New" pitchFamily="49" charset="0"/>
              </a:rPr>
              <a:t>deletequery</a:t>
            </a:r>
            <a:r>
              <a:rPr lang="en-US" sz="900" b="1" dirty="0">
                <a:latin typeface="Courier New" pitchFamily="49" charset="0"/>
                <a:cs typeface="Courier New" pitchFamily="49" charset="0"/>
              </a:rPr>
              <a:t>);</a:t>
            </a:r>
          </a:p>
          <a:p>
            <a:pPr>
              <a:buNone/>
            </a:pPr>
            <a:r>
              <a:rPr lang="en-US" sz="900" b="1" dirty="0">
                <a:latin typeface="Courier New" pitchFamily="49" charset="0"/>
                <a:cs typeface="Courier New" pitchFamily="49" charset="0"/>
              </a:rPr>
              <a:t>		//step4  :close the connection</a:t>
            </a:r>
          </a:p>
          <a:p>
            <a:pPr>
              <a:buNone/>
            </a:pPr>
            <a:r>
              <a:rPr lang="en-US" sz="900" b="1" dirty="0">
                <a:latin typeface="Courier New" pitchFamily="49" charset="0"/>
                <a:cs typeface="Courier New" pitchFamily="49" charset="0"/>
              </a:rPr>
              <a:t>		</a:t>
            </a:r>
            <a:r>
              <a:rPr lang="en-US" sz="900" b="1" dirty="0" err="1">
                <a:solidFill>
                  <a:srgbClr val="00B050"/>
                </a:solidFill>
                <a:latin typeface="Courier New" pitchFamily="49" charset="0"/>
                <a:cs typeface="Courier New" pitchFamily="49" charset="0"/>
              </a:rPr>
              <a:t>con.close</a:t>
            </a:r>
            <a:r>
              <a:rPr lang="en-US" sz="900" b="1" dirty="0">
                <a:solidFill>
                  <a:srgbClr val="00B050"/>
                </a:solidFill>
                <a:latin typeface="Courier New" pitchFamily="49" charset="0"/>
                <a:cs typeface="Courier New" pitchFamily="49" charset="0"/>
              </a:rPr>
              <a:t>();</a:t>
            </a:r>
          </a:p>
          <a:p>
            <a:pPr>
              <a:buNone/>
            </a:pPr>
            <a:r>
              <a:rPr lang="en-US" sz="900" b="1" dirty="0">
                <a:latin typeface="Courier New" pitchFamily="49" charset="0"/>
                <a:cs typeface="Courier New" pitchFamily="49" charset="0"/>
              </a:rPr>
              <a:t>		</a:t>
            </a:r>
            <a:r>
              <a:rPr lang="en-US" sz="900" b="1" dirty="0" err="1">
                <a:latin typeface="Courier New" pitchFamily="49" charset="0"/>
                <a:cs typeface="Courier New" pitchFamily="49" charset="0"/>
              </a:rPr>
              <a:t>System.out.println</a:t>
            </a:r>
            <a:r>
              <a:rPr lang="en-US" sz="900" b="1" dirty="0">
                <a:latin typeface="Courier New" pitchFamily="49" charset="0"/>
                <a:cs typeface="Courier New" pitchFamily="49" charset="0"/>
              </a:rPr>
              <a:t>("program completed");</a:t>
            </a:r>
          </a:p>
          <a:p>
            <a:pPr>
              <a:buNone/>
            </a:pPr>
            <a:r>
              <a:rPr lang="en-US" sz="900" b="1" dirty="0">
                <a:latin typeface="Courier New" pitchFamily="49" charset="0"/>
                <a:cs typeface="Courier New" pitchFamily="49" charset="0"/>
              </a:rPr>
              <a:t>		}</a:t>
            </a:r>
          </a:p>
        </p:txBody>
      </p:sp>
      <p:sp>
        <p:nvSpPr>
          <p:cNvPr id="4" name="Slide Number Placeholder 3"/>
          <p:cNvSpPr>
            <a:spLocks noGrp="1"/>
          </p:cNvSpPr>
          <p:nvPr>
            <p:ph type="sldNum" sz="quarter" idx="12"/>
          </p:nvPr>
        </p:nvSpPr>
        <p:spPr/>
        <p:txBody>
          <a:bodyPr/>
          <a:lstStyle/>
          <a:p>
            <a:fld id="{0FF54DE5-C571-48E8-A5BC-B369434E2F44}" type="slidenum">
              <a:rPr lang="en-US" smtClean="0"/>
              <a:pPr/>
              <a:t>122</a:t>
            </a:fld>
            <a:endParaRPr lang="en-US" dirty="0"/>
          </a:p>
        </p:txBody>
      </p:sp>
      <p:sp>
        <p:nvSpPr>
          <p:cNvPr id="5" name="Title 1"/>
          <p:cNvSpPr>
            <a:spLocks noGrp="1"/>
          </p:cNvSpPr>
          <p:nvPr>
            <p:ph type="title"/>
          </p:nvPr>
        </p:nvSpPr>
        <p:spPr>
          <a:xfrm>
            <a:off x="304800" y="57150"/>
            <a:ext cx="8229600" cy="536971"/>
          </a:xfrm>
        </p:spPr>
        <p:txBody>
          <a:bodyPr>
            <a:normAutofit fontScale="90000"/>
          </a:bodyPr>
          <a:lstStyle/>
          <a:p>
            <a:r>
              <a:rPr lang="en-US" sz="3200" dirty="0"/>
              <a:t>JDBC Example1 (insert, update &amp; delete)</a:t>
            </a:r>
          </a:p>
        </p:txBody>
      </p:sp>
    </p:spTree>
    <p:extLst>
      <p:ext uri="{BB962C8B-B14F-4D97-AF65-F5344CB8AC3E}">
        <p14:creationId xmlns:p14="http://schemas.microsoft.com/office/powerpoint/2010/main" val="368202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98183"/>
            <a:ext cx="7086600" cy="3886200"/>
          </a:xfrm>
        </p:spPr>
        <p:style>
          <a:lnRef idx="2">
            <a:schemeClr val="accent5"/>
          </a:lnRef>
          <a:fillRef idx="1">
            <a:schemeClr val="lt1"/>
          </a:fillRef>
          <a:effectRef idx="0">
            <a:schemeClr val="accent5"/>
          </a:effectRef>
          <a:fontRef idx="minor">
            <a:schemeClr val="dk1"/>
          </a:fontRef>
        </p:style>
        <p:txBody>
          <a:bodyPr>
            <a:noAutofit/>
          </a:bodyPr>
          <a:lstStyle/>
          <a:p>
            <a:pPr>
              <a:buNone/>
            </a:pPr>
            <a:r>
              <a:rPr lang="en-US" sz="800" b="1" dirty="0">
                <a:latin typeface="Courier New" pitchFamily="49" charset="0"/>
                <a:cs typeface="Courier New" pitchFamily="49" charset="0"/>
              </a:rPr>
              <a:t>import </a:t>
            </a:r>
            <a:r>
              <a:rPr lang="en-US" sz="800" b="1" dirty="0" err="1">
                <a:latin typeface="Courier New" pitchFamily="49" charset="0"/>
                <a:cs typeface="Courier New" pitchFamily="49" charset="0"/>
              </a:rPr>
              <a:t>java.sql.Connection</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import </a:t>
            </a:r>
            <a:r>
              <a:rPr lang="en-US" sz="800" b="1" dirty="0" err="1">
                <a:latin typeface="Courier New" pitchFamily="49" charset="0"/>
                <a:cs typeface="Courier New" pitchFamily="49" charset="0"/>
              </a:rPr>
              <a:t>java.sql.DriverManager</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import </a:t>
            </a:r>
            <a:r>
              <a:rPr lang="en-US" sz="800" b="1" dirty="0" err="1">
                <a:latin typeface="Courier New" pitchFamily="49" charset="0"/>
                <a:cs typeface="Courier New" pitchFamily="49" charset="0"/>
              </a:rPr>
              <a:t>java.sql.ResultSet</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import </a:t>
            </a:r>
            <a:r>
              <a:rPr lang="en-US" sz="800" b="1" dirty="0" err="1">
                <a:latin typeface="Courier New" pitchFamily="49" charset="0"/>
                <a:cs typeface="Courier New" pitchFamily="49" charset="0"/>
              </a:rPr>
              <a:t>java.sql.SQLException</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import </a:t>
            </a:r>
            <a:r>
              <a:rPr lang="en-US" sz="800" b="1" dirty="0" err="1">
                <a:latin typeface="Courier New" pitchFamily="49" charset="0"/>
                <a:cs typeface="Courier New" pitchFamily="49" charset="0"/>
              </a:rPr>
              <a:t>java.sql.Statement</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public class JDBCExample2 {</a:t>
            </a:r>
          </a:p>
          <a:p>
            <a:pPr>
              <a:buNone/>
            </a:pPr>
            <a:r>
              <a:rPr lang="en-US" sz="800" b="1" dirty="0">
                <a:latin typeface="Courier New" pitchFamily="49" charset="0"/>
                <a:cs typeface="Courier New" pitchFamily="49" charset="0"/>
              </a:rPr>
              <a:t>	public static void main(String[] </a:t>
            </a:r>
            <a:r>
              <a:rPr lang="en-US" sz="800" b="1" dirty="0" err="1">
                <a:latin typeface="Courier New" pitchFamily="49" charset="0"/>
                <a:cs typeface="Courier New" pitchFamily="49" charset="0"/>
              </a:rPr>
              <a:t>args</a:t>
            </a:r>
            <a:r>
              <a:rPr lang="en-US" sz="800" b="1" dirty="0">
                <a:latin typeface="Courier New" pitchFamily="49" charset="0"/>
                <a:cs typeface="Courier New" pitchFamily="49" charset="0"/>
              </a:rPr>
              <a:t>) throws </a:t>
            </a:r>
            <a:r>
              <a:rPr lang="en-US" sz="800" b="1" dirty="0" err="1">
                <a:latin typeface="Courier New" pitchFamily="49" charset="0"/>
                <a:cs typeface="Courier New" pitchFamily="49" charset="0"/>
              </a:rPr>
              <a:t>SQLException</a:t>
            </a:r>
            <a:r>
              <a:rPr lang="en-US" sz="800" b="1" dirty="0">
                <a:latin typeface="Courier New" pitchFamily="49" charset="0"/>
                <a:cs typeface="Courier New" pitchFamily="49" charset="0"/>
              </a:rPr>
              <a:t> {</a:t>
            </a:r>
          </a:p>
          <a:p>
            <a:pPr>
              <a:buNone/>
            </a:pPr>
            <a:r>
              <a:rPr lang="en-US" sz="800" b="1" dirty="0">
                <a:latin typeface="Courier New" pitchFamily="49" charset="0"/>
                <a:cs typeface="Courier New" pitchFamily="49" charset="0"/>
              </a:rPr>
              <a:t>		</a:t>
            </a:r>
            <a:r>
              <a:rPr lang="en-US" sz="800" b="1" dirty="0">
                <a:solidFill>
                  <a:srgbClr val="00B050"/>
                </a:solidFill>
                <a:latin typeface="Courier New" pitchFamily="49" charset="0"/>
                <a:cs typeface="Courier New" pitchFamily="49" charset="0"/>
              </a:rPr>
              <a:t>//step1 : create connection</a:t>
            </a:r>
          </a:p>
          <a:p>
            <a:pPr>
              <a:buNone/>
            </a:pPr>
            <a:r>
              <a:rPr lang="en-US" sz="800" b="1" dirty="0">
                <a:latin typeface="Courier New" pitchFamily="49" charset="0"/>
                <a:cs typeface="Courier New" pitchFamily="49" charset="0"/>
              </a:rPr>
              <a:t>		Connection con=</a:t>
            </a:r>
            <a:r>
              <a:rPr lang="en-US" sz="800" b="1" dirty="0" err="1">
                <a:latin typeface="Courier New" pitchFamily="49" charset="0"/>
                <a:cs typeface="Courier New" pitchFamily="49" charset="0"/>
              </a:rPr>
              <a:t>DriverManager.getConnection</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jdbc:oracle:thin</a:t>
            </a:r>
            <a:r>
              <a:rPr lang="en-US" sz="800" b="1" dirty="0">
                <a:latin typeface="Courier New" pitchFamily="49" charset="0"/>
                <a:cs typeface="Courier New" pitchFamily="49" charset="0"/>
              </a:rPr>
              <a:t>:@localhost:1521/</a:t>
            </a:r>
            <a:r>
              <a:rPr lang="en-US" sz="800" b="1" dirty="0" err="1">
                <a:latin typeface="Courier New" pitchFamily="49" charset="0"/>
                <a:cs typeface="Courier New" pitchFamily="49" charset="0"/>
              </a:rPr>
              <a:t>pdborcl","hr","hr</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r>
              <a:rPr lang="en-US" sz="800" b="1" dirty="0">
                <a:solidFill>
                  <a:srgbClr val="00B050"/>
                </a:solidFill>
                <a:latin typeface="Courier New" pitchFamily="49" charset="0"/>
                <a:cs typeface="Courier New" pitchFamily="49" charset="0"/>
              </a:rPr>
              <a:t>//step2 :create statement(query</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String </a:t>
            </a:r>
            <a:r>
              <a:rPr lang="en-US" sz="800" b="1" dirty="0" err="1">
                <a:latin typeface="Courier New" pitchFamily="49" charset="0"/>
                <a:cs typeface="Courier New" pitchFamily="49" charset="0"/>
              </a:rPr>
              <a:t>selectquery</a:t>
            </a:r>
            <a:r>
              <a:rPr lang="en-US" sz="800" b="1" dirty="0">
                <a:latin typeface="Courier New" pitchFamily="49" charset="0"/>
                <a:cs typeface="Courier New" pitchFamily="49" charset="0"/>
              </a:rPr>
              <a:t>="select </a:t>
            </a:r>
            <a:r>
              <a:rPr lang="en-US" sz="800" b="1" dirty="0" err="1">
                <a:latin typeface="Courier New" pitchFamily="49" charset="0"/>
                <a:cs typeface="Courier New" pitchFamily="49" charset="0"/>
              </a:rPr>
              <a:t>employee_id,first_name,last_name</a:t>
            </a:r>
            <a:r>
              <a:rPr lang="en-US" sz="800" b="1" dirty="0">
                <a:latin typeface="Courier New" pitchFamily="49" charset="0"/>
                <a:cs typeface="Courier New" pitchFamily="49" charset="0"/>
              </a:rPr>
              <a:t> From employees";</a:t>
            </a:r>
          </a:p>
          <a:p>
            <a:pPr>
              <a:buNone/>
            </a:pPr>
            <a:r>
              <a:rPr lang="en-US" sz="800" b="1" dirty="0">
                <a:latin typeface="Courier New" pitchFamily="49" charset="0"/>
                <a:cs typeface="Courier New" pitchFamily="49" charset="0"/>
              </a:rPr>
              <a:t>		Statement stmt=</a:t>
            </a:r>
            <a:r>
              <a:rPr lang="en-US" sz="800" b="1" dirty="0" err="1">
                <a:latin typeface="Courier New" pitchFamily="49" charset="0"/>
                <a:cs typeface="Courier New" pitchFamily="49" charset="0"/>
              </a:rPr>
              <a:t>con.createStatement</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r>
              <a:rPr lang="en-US" sz="800" b="1" dirty="0">
                <a:solidFill>
                  <a:srgbClr val="00B050"/>
                </a:solidFill>
                <a:latin typeface="Courier New" pitchFamily="49" charset="0"/>
                <a:cs typeface="Courier New" pitchFamily="49" charset="0"/>
              </a:rPr>
              <a:t>//step3: Execute the statement</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ResultSet</a:t>
            </a: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rs</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stmt.executeQuery</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selectquery</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r>
              <a:rPr lang="en-US" sz="800" b="1" dirty="0">
                <a:solidFill>
                  <a:srgbClr val="00B050"/>
                </a:solidFill>
                <a:latin typeface="Courier New" pitchFamily="49" charset="0"/>
                <a:cs typeface="Courier New" pitchFamily="49" charset="0"/>
              </a:rPr>
              <a:t>//step 4: reading the data from result set</a:t>
            </a:r>
          </a:p>
          <a:p>
            <a:pPr>
              <a:buNone/>
            </a:pPr>
            <a:r>
              <a:rPr lang="en-US" sz="800" b="1" dirty="0">
                <a:latin typeface="Courier New" pitchFamily="49" charset="0"/>
                <a:cs typeface="Courier New" pitchFamily="49" charset="0"/>
              </a:rPr>
              <a:t>		while(</a:t>
            </a:r>
            <a:r>
              <a:rPr lang="en-US" sz="800" b="1" dirty="0" err="1">
                <a:latin typeface="Courier New" pitchFamily="49" charset="0"/>
                <a:cs typeface="Courier New" pitchFamily="49" charset="0"/>
              </a:rPr>
              <a:t>rs.next</a:t>
            </a:r>
            <a:r>
              <a:rPr lang="en-US" sz="800" b="1" dirty="0">
                <a:latin typeface="Courier New" pitchFamily="49" charset="0"/>
                <a:cs typeface="Courier New" pitchFamily="49" charset="0"/>
              </a:rPr>
              <a:t>()==true)</a:t>
            </a:r>
          </a:p>
          <a:p>
            <a:pPr>
              <a:buNone/>
            </a:pPr>
            <a:r>
              <a:rPr lang="en-US" sz="800" b="1" dirty="0">
                <a:latin typeface="Courier New" pitchFamily="49" charset="0"/>
                <a:cs typeface="Courier New" pitchFamily="49" charset="0"/>
              </a:rPr>
              <a:t>		{</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System.out.print</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rs.getInt</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employee_id</a:t>
            </a:r>
            <a:r>
              <a:rPr lang="en-US" sz="800" b="1" dirty="0">
                <a:latin typeface="Courier New" pitchFamily="49" charset="0"/>
                <a:cs typeface="Courier New" pitchFamily="49" charset="0"/>
              </a:rPr>
              <a:t>")+"  ");</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System.out.print</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rs.getString</a:t>
            </a:r>
            <a:r>
              <a:rPr lang="en-US" sz="800" b="1" dirty="0">
                <a:latin typeface="Courier New" pitchFamily="49" charset="0"/>
                <a:cs typeface="Courier New" pitchFamily="49" charset="0"/>
              </a:rPr>
              <a:t>("FIRST_NAME")+"  ");</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System.out.print</a:t>
            </a:r>
            <a:r>
              <a:rPr lang="en-US" sz="800" b="1" dirty="0">
                <a:latin typeface="Courier New" pitchFamily="49" charset="0"/>
                <a:cs typeface="Courier New" pitchFamily="49" charset="0"/>
              </a:rPr>
              <a:t>(</a:t>
            </a:r>
            <a:r>
              <a:rPr lang="en-US" sz="800" b="1" dirty="0" err="1">
                <a:latin typeface="Courier New" pitchFamily="49" charset="0"/>
                <a:cs typeface="Courier New" pitchFamily="49" charset="0"/>
              </a:rPr>
              <a:t>rs.getString</a:t>
            </a:r>
            <a:r>
              <a:rPr lang="en-US" sz="800" b="1" dirty="0">
                <a:latin typeface="Courier New" pitchFamily="49" charset="0"/>
                <a:cs typeface="Courier New" pitchFamily="49" charset="0"/>
              </a:rPr>
              <a:t>("LAST_NAME")+"  ");</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System.out.println</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p>
          <a:p>
            <a:pPr>
              <a:buNone/>
            </a:pPr>
            <a:r>
              <a:rPr lang="en-US" sz="800" b="1" dirty="0">
                <a:latin typeface="Courier New" pitchFamily="49" charset="0"/>
                <a:cs typeface="Courier New" pitchFamily="49" charset="0"/>
              </a:rPr>
              <a:t>		</a:t>
            </a:r>
            <a:r>
              <a:rPr lang="en-US" sz="800" b="1" dirty="0">
                <a:solidFill>
                  <a:srgbClr val="00B050"/>
                </a:solidFill>
                <a:latin typeface="Courier New" pitchFamily="49" charset="0"/>
                <a:cs typeface="Courier New" pitchFamily="49" charset="0"/>
              </a:rPr>
              <a:t>//step4  :close </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rs.close</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con.close</a:t>
            </a:r>
            <a:r>
              <a:rPr lang="en-US" sz="800" b="1" dirty="0">
                <a:latin typeface="Courier New" pitchFamily="49" charset="0"/>
                <a:cs typeface="Courier New" pitchFamily="49" charset="0"/>
              </a:rPr>
              <a:t>();</a:t>
            </a:r>
          </a:p>
          <a:p>
            <a:pPr>
              <a:buNone/>
            </a:pPr>
            <a:r>
              <a:rPr lang="en-US" sz="800" b="1" dirty="0">
                <a:latin typeface="Courier New" pitchFamily="49" charset="0"/>
                <a:cs typeface="Courier New" pitchFamily="49" charset="0"/>
              </a:rPr>
              <a:t>		</a:t>
            </a:r>
            <a:r>
              <a:rPr lang="en-US" sz="800" b="1" dirty="0" err="1">
                <a:latin typeface="Courier New" pitchFamily="49" charset="0"/>
                <a:cs typeface="Courier New" pitchFamily="49" charset="0"/>
              </a:rPr>
              <a:t>System.out.println</a:t>
            </a:r>
            <a:r>
              <a:rPr lang="en-US" sz="800" b="1" dirty="0">
                <a:latin typeface="Courier New" pitchFamily="49" charset="0"/>
                <a:cs typeface="Courier New" pitchFamily="49" charset="0"/>
              </a:rPr>
              <a:t>("program completed"); 	}  }</a:t>
            </a:r>
          </a:p>
        </p:txBody>
      </p:sp>
      <p:sp>
        <p:nvSpPr>
          <p:cNvPr id="4" name="Slide Number Placeholder 3"/>
          <p:cNvSpPr>
            <a:spLocks noGrp="1"/>
          </p:cNvSpPr>
          <p:nvPr>
            <p:ph type="sldNum" sz="quarter" idx="12"/>
          </p:nvPr>
        </p:nvSpPr>
        <p:spPr/>
        <p:txBody>
          <a:bodyPr/>
          <a:lstStyle/>
          <a:p>
            <a:fld id="{0FF54DE5-C571-48E8-A5BC-B369434E2F44}" type="slidenum">
              <a:rPr lang="en-US" smtClean="0"/>
              <a:pPr/>
              <a:t>123</a:t>
            </a:fld>
            <a:endParaRPr lang="en-US" dirty="0"/>
          </a:p>
        </p:txBody>
      </p:sp>
      <p:sp>
        <p:nvSpPr>
          <p:cNvPr id="5" name="Title 1"/>
          <p:cNvSpPr>
            <a:spLocks noGrp="1"/>
          </p:cNvSpPr>
          <p:nvPr>
            <p:ph type="title"/>
          </p:nvPr>
        </p:nvSpPr>
        <p:spPr>
          <a:xfrm>
            <a:off x="304800" y="57150"/>
            <a:ext cx="8229600" cy="536971"/>
          </a:xfrm>
        </p:spPr>
        <p:txBody>
          <a:bodyPr>
            <a:normAutofit fontScale="90000"/>
          </a:bodyPr>
          <a:lstStyle/>
          <a:p>
            <a:r>
              <a:rPr lang="en-US" dirty="0"/>
              <a:t>JDBC Example2 (select)</a:t>
            </a:r>
          </a:p>
        </p:txBody>
      </p:sp>
    </p:spTree>
    <p:extLst>
      <p:ext uri="{BB962C8B-B14F-4D97-AF65-F5344CB8AC3E}">
        <p14:creationId xmlns:p14="http://schemas.microsoft.com/office/powerpoint/2010/main" val="368202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4308" b="11500"/>
          <a:stretch>
            <a:fillRect/>
          </a:stretch>
        </p:blipFill>
        <p:spPr bwMode="auto">
          <a:xfrm>
            <a:off x="0" y="742950"/>
            <a:ext cx="9144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biLevel thresh="50000"/>
          </a:blip>
          <a:srcRect/>
          <a:stretch>
            <a:fillRect/>
          </a:stretch>
        </p:blipFill>
        <p:spPr bwMode="auto">
          <a:xfrm>
            <a:off x="7620000" y="51880"/>
            <a:ext cx="1447800" cy="514350"/>
          </a:xfrm>
          <a:prstGeom prst="rect">
            <a:avLst/>
          </a:prstGeom>
          <a:noFill/>
          <a:ln w="9525">
            <a:noFill/>
            <a:miter lim="800000"/>
            <a:headEnd/>
            <a:tailEnd/>
          </a:ln>
          <a:effectLst/>
        </p:spPr>
      </p:pic>
      <p:pic>
        <p:nvPicPr>
          <p:cNvPr id="6" name="Picture 5" descr="profile_pic_1.png"/>
          <p:cNvPicPr>
            <a:picLocks noChangeAspect="1"/>
          </p:cNvPicPr>
          <p:nvPr/>
        </p:nvPicPr>
        <p:blipFill>
          <a:blip r:embed="rId5" cstate="print"/>
          <a:stretch>
            <a:fillRect/>
          </a:stretch>
        </p:blipFill>
        <p:spPr>
          <a:xfrm>
            <a:off x="7391400" y="133350"/>
            <a:ext cx="1452370" cy="417556"/>
          </a:xfrm>
          <a:prstGeom prst="rect">
            <a:avLst/>
          </a:prstGeom>
        </p:spPr>
      </p:pic>
      <p:sp>
        <p:nvSpPr>
          <p:cNvPr id="7" name="Title 6"/>
          <p:cNvSpPr>
            <a:spLocks noGrp="1"/>
          </p:cNvSpPr>
          <p:nvPr>
            <p:ph type="title"/>
          </p:nvPr>
        </p:nvSpPr>
        <p:spPr/>
        <p:txBody>
          <a:bodyPr>
            <a:normAutofit fontScale="90000"/>
          </a:bodyPr>
          <a:lstStyle/>
          <a:p>
            <a:r>
              <a:rPr lang="en-US" dirty="0"/>
              <a:t>Boolean Data type</a:t>
            </a:r>
          </a:p>
        </p:txBody>
      </p:sp>
    </p:spTree>
    <p:extLst>
      <p:ext uri="{BB962C8B-B14F-4D97-AF65-F5344CB8AC3E}">
        <p14:creationId xmlns:p14="http://schemas.microsoft.com/office/powerpoint/2010/main" val="139629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2984"/>
          <a:stretch>
            <a:fillRect/>
          </a:stretch>
        </p:blipFill>
        <p:spPr bwMode="auto">
          <a:xfrm>
            <a:off x="0" y="895350"/>
            <a:ext cx="9144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Data types in java</a:t>
            </a:r>
          </a:p>
        </p:txBody>
      </p:sp>
    </p:spTree>
    <p:extLst>
      <p:ext uri="{BB962C8B-B14F-4D97-AF65-F5344CB8AC3E}">
        <p14:creationId xmlns:p14="http://schemas.microsoft.com/office/powerpoint/2010/main" val="1396297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2984"/>
          <a:stretch>
            <a:fillRect/>
          </a:stretch>
        </p:blipFill>
        <p:spPr bwMode="auto">
          <a:xfrm>
            <a:off x="0" y="89535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txBox="1">
            <a:spLocks/>
          </p:cNvSpPr>
          <p:nvPr/>
        </p:nvSpPr>
        <p:spPr>
          <a:xfrm>
            <a:off x="76200" y="57150"/>
            <a:ext cx="8229600" cy="536971"/>
          </a:xfrm>
          <a:prstGeom prst="rect">
            <a:avLst/>
          </a:prstGeom>
        </p:spPr>
        <p:txBody>
          <a:bodyPr>
            <a:noAutofit/>
          </a:bodyPr>
          <a:lstStyle/>
          <a:p>
            <a:pPr lvl="0">
              <a:spcBef>
                <a:spcPct val="0"/>
              </a:spcBef>
            </a:pPr>
            <a:r>
              <a:rPr lang="en-US" sz="4000" dirty="0"/>
              <a:t>Data types in java</a:t>
            </a:r>
            <a:endParaRPr kumimoji="0" lang="en-US" sz="48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39629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20403"/>
          <a:stretch>
            <a:fillRect/>
          </a:stretch>
        </p:blipFill>
        <p:spPr bwMode="auto">
          <a:xfrm>
            <a:off x="0" y="895350"/>
            <a:ext cx="9144000" cy="3200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Data Operations</a:t>
            </a:r>
          </a:p>
        </p:txBody>
      </p:sp>
    </p:spTree>
    <p:extLst>
      <p:ext uri="{BB962C8B-B14F-4D97-AF65-F5344CB8AC3E}">
        <p14:creationId xmlns:p14="http://schemas.microsoft.com/office/powerpoint/2010/main" val="139629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4308" b="8532"/>
          <a:stretch>
            <a:fillRect/>
          </a:stretch>
        </p:blipFill>
        <p:spPr bwMode="auto">
          <a:xfrm>
            <a:off x="0" y="742950"/>
            <a:ext cx="9144000" cy="3962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Autofit/>
          </a:bodyPr>
          <a:lstStyle/>
          <a:p>
            <a:r>
              <a:rPr lang="en-US" sz="3600" dirty="0"/>
              <a:t>Arithmetic and Relational Operators</a:t>
            </a:r>
          </a:p>
        </p:txBody>
      </p:sp>
    </p:spTree>
    <p:extLst>
      <p:ext uri="{BB962C8B-B14F-4D97-AF65-F5344CB8AC3E}">
        <p14:creationId xmlns:p14="http://schemas.microsoft.com/office/powerpoint/2010/main" val="139629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8532"/>
          <a:stretch>
            <a:fillRect/>
          </a:stretch>
        </p:blipFill>
        <p:spPr bwMode="auto">
          <a:xfrm>
            <a:off x="0" y="895350"/>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Unary Operators</a:t>
            </a:r>
          </a:p>
        </p:txBody>
      </p:sp>
    </p:spTree>
    <p:extLst>
      <p:ext uri="{BB962C8B-B14F-4D97-AF65-F5344CB8AC3E}">
        <p14:creationId xmlns:p14="http://schemas.microsoft.com/office/powerpoint/2010/main" val="1396297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7435"/>
          <a:stretch>
            <a:fillRect/>
          </a:stretch>
        </p:blipFill>
        <p:spPr bwMode="auto">
          <a:xfrm>
            <a:off x="0" y="895350"/>
            <a:ext cx="9144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Logical Operators</a:t>
            </a:r>
          </a:p>
        </p:txBody>
      </p:sp>
    </p:spTree>
    <p:extLst>
      <p:ext uri="{BB962C8B-B14F-4D97-AF65-F5344CB8AC3E}">
        <p14:creationId xmlns:p14="http://schemas.microsoft.com/office/powerpoint/2010/main" val="139629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fontScale="55000" lnSpcReduction="20000"/>
          </a:bodyPr>
          <a:lstStyle/>
          <a:p>
            <a:pPr>
              <a:lnSpc>
                <a:spcPct val="150000"/>
              </a:lnSpc>
              <a:buFont typeface="Wingdings" pitchFamily="2" charset="2"/>
              <a:buChar char="ü"/>
            </a:pPr>
            <a:r>
              <a:rPr lang="en-US" dirty="0"/>
              <a:t>Java Installation</a:t>
            </a:r>
          </a:p>
          <a:p>
            <a:pPr>
              <a:lnSpc>
                <a:spcPct val="150000"/>
              </a:lnSpc>
              <a:buFont typeface="Wingdings" pitchFamily="2" charset="2"/>
              <a:buChar char="ü"/>
            </a:pPr>
            <a:r>
              <a:rPr lang="en-US" dirty="0"/>
              <a:t>Eclipse IDE Installation</a:t>
            </a:r>
          </a:p>
          <a:p>
            <a:pPr>
              <a:lnSpc>
                <a:spcPct val="150000"/>
              </a:lnSpc>
              <a:buFont typeface="Wingdings" pitchFamily="2" charset="2"/>
              <a:buChar char="ü"/>
            </a:pPr>
            <a:r>
              <a:rPr lang="en-US" dirty="0"/>
              <a:t>Variables</a:t>
            </a:r>
          </a:p>
          <a:p>
            <a:pPr>
              <a:lnSpc>
                <a:spcPct val="150000"/>
              </a:lnSpc>
              <a:buFont typeface="Wingdings" pitchFamily="2" charset="2"/>
              <a:buChar char="ü"/>
            </a:pPr>
            <a:r>
              <a:rPr lang="en-US" dirty="0"/>
              <a:t>Data Types</a:t>
            </a:r>
          </a:p>
          <a:p>
            <a:pPr>
              <a:lnSpc>
                <a:spcPct val="150000"/>
              </a:lnSpc>
              <a:buFont typeface="Wingdings" pitchFamily="2" charset="2"/>
              <a:buChar char="ü"/>
            </a:pPr>
            <a:r>
              <a:rPr lang="en-US" dirty="0"/>
              <a:t>Operators</a:t>
            </a:r>
          </a:p>
          <a:p>
            <a:pPr>
              <a:lnSpc>
                <a:spcPct val="150000"/>
              </a:lnSpc>
              <a:buFont typeface="Wingdings" pitchFamily="2" charset="2"/>
              <a:buChar char="ü"/>
            </a:pPr>
            <a:r>
              <a:rPr lang="en-US" dirty="0"/>
              <a:t>Conditional Statements</a:t>
            </a:r>
          </a:p>
          <a:p>
            <a:pPr>
              <a:lnSpc>
                <a:spcPct val="150000"/>
              </a:lnSpc>
              <a:buFont typeface="Wingdings" pitchFamily="2" charset="2"/>
              <a:buChar char="ü"/>
            </a:pPr>
            <a:r>
              <a:rPr lang="en-US" dirty="0"/>
              <a:t>Loops</a:t>
            </a:r>
          </a:p>
          <a:p>
            <a:pPr>
              <a:lnSpc>
                <a:spcPct val="150000"/>
              </a:lnSpc>
              <a:buFont typeface="Wingdings" pitchFamily="2" charset="2"/>
              <a:buChar char="ü"/>
            </a:pPr>
            <a:r>
              <a:rPr lang="en-US" dirty="0"/>
              <a:t>break</a:t>
            </a:r>
          </a:p>
          <a:p>
            <a:pPr>
              <a:lnSpc>
                <a:spcPct val="150000"/>
              </a:lnSpc>
              <a:buFont typeface="Wingdings" pitchFamily="2" charset="2"/>
              <a:buChar char="ü"/>
            </a:pPr>
            <a:r>
              <a:rPr lang="en-US" dirty="0"/>
              <a:t>Continue</a:t>
            </a:r>
          </a:p>
          <a:p>
            <a:endParaRPr lang="en-US" dirty="0"/>
          </a:p>
        </p:txBody>
      </p:sp>
      <p:sp>
        <p:nvSpPr>
          <p:cNvPr id="11" name="Rectangle 10"/>
          <p:cNvSpPr/>
          <p:nvPr/>
        </p:nvSpPr>
        <p:spPr>
          <a:xfrm>
            <a:off x="0" y="4705350"/>
            <a:ext cx="9144000" cy="438150"/>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r>
              <a:rPr lang="en-US" sz="1100" b="1" dirty="0">
                <a:solidFill>
                  <a:schemeClr val="bg1"/>
                </a:solidFill>
              </a:rPr>
              <a:t>JAVA  TRAINING				             www.busyqa.com/bigdata |www.busyqa.com/online-automation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Data Operations</a:t>
            </a:r>
          </a:p>
        </p:txBody>
      </p:sp>
    </p:spTree>
    <p:extLst>
      <p:ext uri="{BB962C8B-B14F-4D97-AF65-F5344CB8AC3E}">
        <p14:creationId xmlns:p14="http://schemas.microsoft.com/office/powerpoint/2010/main" val="1396297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21887"/>
          <a:stretch>
            <a:fillRect/>
          </a:stretch>
        </p:blipFill>
        <p:spPr bwMode="auto">
          <a:xfrm>
            <a:off x="0" y="895350"/>
            <a:ext cx="9144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Conditional statements</a:t>
            </a:r>
          </a:p>
        </p:txBody>
      </p:sp>
    </p:spTree>
    <p:extLst>
      <p:ext uri="{BB962C8B-B14F-4D97-AF65-F5344CB8AC3E}">
        <p14:creationId xmlns:p14="http://schemas.microsoft.com/office/powerpoint/2010/main" val="139629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2984"/>
          <a:stretch>
            <a:fillRect/>
          </a:stretch>
        </p:blipFill>
        <p:spPr bwMode="auto">
          <a:xfrm>
            <a:off x="0" y="895350"/>
            <a:ext cx="9144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a:xfrm>
            <a:off x="152400" y="133350"/>
            <a:ext cx="8229600" cy="536971"/>
          </a:xfrm>
        </p:spPr>
        <p:txBody>
          <a:bodyPr>
            <a:normAutofit fontScale="90000"/>
          </a:bodyPr>
          <a:lstStyle/>
          <a:p>
            <a:r>
              <a:rPr lang="en-US" dirty="0"/>
              <a:t>Conditional statements</a:t>
            </a:r>
          </a:p>
        </p:txBody>
      </p:sp>
    </p:spTree>
    <p:extLst>
      <p:ext uri="{BB962C8B-B14F-4D97-AF65-F5344CB8AC3E}">
        <p14:creationId xmlns:p14="http://schemas.microsoft.com/office/powerpoint/2010/main" val="139629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2984"/>
          <a:stretch>
            <a:fillRect/>
          </a:stretch>
        </p:blipFill>
        <p:spPr bwMode="auto">
          <a:xfrm>
            <a:off x="0" y="895350"/>
            <a:ext cx="9144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Conditional statements</a:t>
            </a:r>
          </a:p>
        </p:txBody>
      </p:sp>
    </p:spTree>
    <p:extLst>
      <p:ext uri="{BB962C8B-B14F-4D97-AF65-F5344CB8AC3E}">
        <p14:creationId xmlns:p14="http://schemas.microsoft.com/office/powerpoint/2010/main" val="1396297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2825" b="8532"/>
          <a:stretch>
            <a:fillRect/>
          </a:stretch>
        </p:blipFill>
        <p:spPr bwMode="auto">
          <a:xfrm>
            <a:off x="228600" y="810260"/>
            <a:ext cx="8686800" cy="383667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Conditional statements</a:t>
            </a:r>
          </a:p>
        </p:txBody>
      </p:sp>
    </p:spTree>
    <p:extLst>
      <p:ext uri="{BB962C8B-B14F-4D97-AF65-F5344CB8AC3E}">
        <p14:creationId xmlns:p14="http://schemas.microsoft.com/office/powerpoint/2010/main" val="139629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Loops</a:t>
            </a:r>
          </a:p>
        </p:txBody>
      </p:sp>
    </p:spTree>
    <p:extLst>
      <p:ext uri="{BB962C8B-B14F-4D97-AF65-F5344CB8AC3E}">
        <p14:creationId xmlns:p14="http://schemas.microsoft.com/office/powerpoint/2010/main" val="1396297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8532"/>
          <a:stretch>
            <a:fillRect/>
          </a:stretch>
        </p:blipFill>
        <p:spPr bwMode="auto">
          <a:xfrm>
            <a:off x="0" y="819150"/>
            <a:ext cx="9144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Do While loop</a:t>
            </a:r>
          </a:p>
        </p:txBody>
      </p:sp>
    </p:spTree>
    <p:extLst>
      <p:ext uri="{BB962C8B-B14F-4D97-AF65-F5344CB8AC3E}">
        <p14:creationId xmlns:p14="http://schemas.microsoft.com/office/powerpoint/2010/main" val="1396297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While loop</a:t>
            </a:r>
          </a:p>
        </p:txBody>
      </p:sp>
    </p:spTree>
    <p:extLst>
      <p:ext uri="{BB962C8B-B14F-4D97-AF65-F5344CB8AC3E}">
        <p14:creationId xmlns:p14="http://schemas.microsoft.com/office/powerpoint/2010/main" val="1396297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8532"/>
          <a:stretch>
            <a:fillRect/>
          </a:stretch>
        </p:blipFill>
        <p:spPr bwMode="auto">
          <a:xfrm>
            <a:off x="0" y="895350"/>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For loop</a:t>
            </a:r>
          </a:p>
        </p:txBody>
      </p:sp>
    </p:spTree>
    <p:extLst>
      <p:ext uri="{BB962C8B-B14F-4D97-AF65-F5344CB8AC3E}">
        <p14:creationId xmlns:p14="http://schemas.microsoft.com/office/powerpoint/2010/main" val="1396297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srcRect/>
          <a:stretch>
            <a:fillRect/>
          </a:stretch>
        </p:blipFill>
        <p:spPr bwMode="auto">
          <a:xfrm>
            <a:off x="1975064" y="892589"/>
            <a:ext cx="239495" cy="274320"/>
          </a:xfrm>
          <a:prstGeom prst="rect">
            <a:avLst/>
          </a:prstGeom>
          <a:noFill/>
          <a:ln w="9525">
            <a:noFill/>
            <a:miter lim="800000"/>
            <a:headEnd/>
            <a:tailEnd/>
          </a:ln>
          <a:effectLst/>
        </p:spPr>
      </p:pic>
      <p:pic>
        <p:nvPicPr>
          <p:cNvPr id="2" name="Picture 2"/>
          <p:cNvPicPr>
            <a:picLocks noChangeAspect="1" noChangeArrowheads="1"/>
          </p:cNvPicPr>
          <p:nvPr/>
        </p:nvPicPr>
        <p:blipFill>
          <a:blip r:embed="rId4"/>
          <a:srcRect/>
          <a:stretch>
            <a:fillRect/>
          </a:stretch>
        </p:blipFill>
        <p:spPr bwMode="auto">
          <a:xfrm>
            <a:off x="152399" y="887302"/>
            <a:ext cx="8704455" cy="3665648"/>
          </a:xfrm>
          <a:prstGeom prst="rect">
            <a:avLst/>
          </a:prstGeom>
          <a:noFill/>
          <a:ln w="9525">
            <a:noFill/>
            <a:miter lim="800000"/>
            <a:headEnd/>
            <a:tailEnd/>
          </a:ln>
          <a:effectLst/>
        </p:spPr>
      </p:pic>
      <p:sp>
        <p:nvSpPr>
          <p:cNvPr id="12" name="Title 11"/>
          <p:cNvSpPr>
            <a:spLocks noGrp="1"/>
          </p:cNvSpPr>
          <p:nvPr>
            <p:ph type="title"/>
          </p:nvPr>
        </p:nvSpPr>
        <p:spPr/>
        <p:txBody>
          <a:bodyPr>
            <a:normAutofit fontScale="90000"/>
          </a:bodyPr>
          <a:lstStyle/>
          <a:p>
            <a:r>
              <a:rPr lang="en-US" dirty="0"/>
              <a:t>break</a:t>
            </a:r>
          </a:p>
        </p:txBody>
      </p:sp>
    </p:spTree>
    <p:extLst>
      <p:ext uri="{BB962C8B-B14F-4D97-AF65-F5344CB8AC3E}">
        <p14:creationId xmlns:p14="http://schemas.microsoft.com/office/powerpoint/2010/main" val="139629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4308" b="11500"/>
          <a:stretch>
            <a:fillRect/>
          </a:stretch>
        </p:blipFill>
        <p:spPr bwMode="auto">
          <a:xfrm>
            <a:off x="0" y="819150"/>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Java Installation</a:t>
            </a:r>
          </a:p>
        </p:txBody>
      </p:sp>
    </p:spTree>
    <p:extLst>
      <p:ext uri="{BB962C8B-B14F-4D97-AF65-F5344CB8AC3E}">
        <p14:creationId xmlns:p14="http://schemas.microsoft.com/office/powerpoint/2010/main" val="1396297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print"/>
          <a:srcRect/>
          <a:stretch>
            <a:fillRect/>
          </a:stretch>
        </p:blipFill>
        <p:spPr bwMode="auto">
          <a:xfrm>
            <a:off x="1975064" y="892589"/>
            <a:ext cx="239495" cy="274320"/>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152400" y="778848"/>
            <a:ext cx="8382000" cy="3697422"/>
          </a:xfrm>
          <a:prstGeom prst="rect">
            <a:avLst/>
          </a:prstGeom>
          <a:noFill/>
          <a:ln w="9525">
            <a:noFill/>
            <a:miter lim="800000"/>
            <a:headEnd/>
            <a:tailEnd/>
          </a:ln>
          <a:effectLst/>
        </p:spPr>
      </p:pic>
      <p:sp>
        <p:nvSpPr>
          <p:cNvPr id="13" name="Title 12"/>
          <p:cNvSpPr>
            <a:spLocks noGrp="1"/>
          </p:cNvSpPr>
          <p:nvPr>
            <p:ph type="title"/>
          </p:nvPr>
        </p:nvSpPr>
        <p:spPr>
          <a:xfrm>
            <a:off x="152400" y="133350"/>
            <a:ext cx="8229600" cy="536971"/>
          </a:xfrm>
        </p:spPr>
        <p:txBody>
          <a:bodyPr>
            <a:normAutofit fontScale="90000"/>
          </a:bodyPr>
          <a:lstStyle/>
          <a:p>
            <a:r>
              <a:rPr lang="en-US" dirty="0"/>
              <a:t>Continue</a:t>
            </a:r>
          </a:p>
        </p:txBody>
      </p:sp>
    </p:spTree>
    <p:extLst>
      <p:ext uri="{BB962C8B-B14F-4D97-AF65-F5344CB8AC3E}">
        <p14:creationId xmlns:p14="http://schemas.microsoft.com/office/powerpoint/2010/main" val="1396297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ü"/>
            </a:pPr>
            <a:r>
              <a:rPr lang="en-US" sz="1800" dirty="0"/>
              <a:t>Arrays</a:t>
            </a:r>
          </a:p>
          <a:p>
            <a:pPr>
              <a:lnSpc>
                <a:spcPct val="150000"/>
              </a:lnSpc>
              <a:buFont typeface="Wingdings" pitchFamily="2" charset="2"/>
              <a:buChar char="ü"/>
            </a:pPr>
            <a:r>
              <a:rPr lang="en-US" sz="1800" dirty="0"/>
              <a:t>Single Dimensional Array</a:t>
            </a:r>
          </a:p>
          <a:p>
            <a:pPr>
              <a:lnSpc>
                <a:spcPct val="150000"/>
              </a:lnSpc>
              <a:buFont typeface="Wingdings" pitchFamily="2" charset="2"/>
              <a:buChar char="ü"/>
            </a:pPr>
            <a:r>
              <a:rPr lang="en-US" sz="1800" dirty="0"/>
              <a:t>Multi Dimensional Array</a:t>
            </a:r>
          </a:p>
          <a:p>
            <a:pPr>
              <a:lnSpc>
                <a:spcPct val="150000"/>
              </a:lnSpc>
              <a:buFont typeface="Wingdings" pitchFamily="2" charset="2"/>
              <a:buChar char="ü"/>
            </a:pPr>
            <a:r>
              <a:rPr lang="en-US" sz="1800" dirty="0"/>
              <a:t>Object type</a:t>
            </a:r>
          </a:p>
          <a:p>
            <a:pPr>
              <a:lnSpc>
                <a:spcPct val="150000"/>
              </a:lnSpc>
              <a:buFont typeface="Wingdings" pitchFamily="2" charset="2"/>
              <a:buChar char="ü"/>
            </a:pPr>
            <a:r>
              <a:rPr lang="en-US" sz="1800" dirty="0"/>
              <a:t>Object Oriented Programming</a:t>
            </a:r>
          </a:p>
          <a:p>
            <a:endParaRPr lang="en-US"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8760" b="11500"/>
          <a:stretch>
            <a:fillRect/>
          </a:stretch>
        </p:blipFill>
        <p:spPr bwMode="auto">
          <a:xfrm>
            <a:off x="0" y="971550"/>
            <a:ext cx="9144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Array in java</a:t>
            </a:r>
          </a:p>
        </p:txBody>
      </p:sp>
    </p:spTree>
    <p:extLst>
      <p:ext uri="{BB962C8B-B14F-4D97-AF65-F5344CB8AC3E}">
        <p14:creationId xmlns:p14="http://schemas.microsoft.com/office/powerpoint/2010/main" val="1396297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8532"/>
          <a:stretch>
            <a:fillRect/>
          </a:stretch>
        </p:blipFill>
        <p:spPr bwMode="auto">
          <a:xfrm>
            <a:off x="0" y="895350"/>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Array in java</a:t>
            </a:r>
          </a:p>
        </p:txBody>
      </p:sp>
    </p:spTree>
    <p:extLst>
      <p:ext uri="{BB962C8B-B14F-4D97-AF65-F5344CB8AC3E}">
        <p14:creationId xmlns:p14="http://schemas.microsoft.com/office/powerpoint/2010/main" val="1396297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666750"/>
            <a:ext cx="9144000" cy="1588"/>
          </a:xfrm>
          <a:prstGeom prst="line">
            <a:avLst/>
          </a:prstGeom>
          <a:ln>
            <a:solidFill>
              <a:srgbClr val="00B0F0"/>
            </a:solidFill>
          </a:ln>
        </p:spPr>
        <p:style>
          <a:lnRef idx="3">
            <a:schemeClr val="accent5"/>
          </a:lnRef>
          <a:fillRef idx="0">
            <a:schemeClr val="accent5"/>
          </a:fillRef>
          <a:effectRef idx="2">
            <a:schemeClr val="accent5"/>
          </a:effectRef>
          <a:fontRef idx="minor">
            <a:schemeClr val="tx1"/>
          </a:fontRef>
        </p:style>
      </p:cxnSp>
      <p:sp>
        <p:nvSpPr>
          <p:cNvPr id="5" name="TextBox 4"/>
          <p:cNvSpPr txBox="1"/>
          <p:nvPr/>
        </p:nvSpPr>
        <p:spPr>
          <a:xfrm>
            <a:off x="76200" y="57150"/>
            <a:ext cx="3417474" cy="646331"/>
          </a:xfrm>
          <a:prstGeom prst="rect">
            <a:avLst/>
          </a:prstGeom>
          <a:noFill/>
        </p:spPr>
        <p:txBody>
          <a:bodyPr wrap="none" rtlCol="0">
            <a:spAutoFit/>
          </a:bodyPr>
          <a:lstStyle/>
          <a:p>
            <a:r>
              <a:rPr lang="en-US" sz="3600" dirty="0">
                <a:latin typeface="+mj-lt"/>
              </a:rPr>
              <a:t>Object type array</a:t>
            </a:r>
          </a:p>
        </p:txBody>
      </p:sp>
      <p:sp>
        <p:nvSpPr>
          <p:cNvPr id="28" name="Rectangle 27"/>
          <p:cNvSpPr/>
          <p:nvPr/>
        </p:nvSpPr>
        <p:spPr>
          <a:xfrm>
            <a:off x="228600" y="895351"/>
            <a:ext cx="7848600" cy="584775"/>
          </a:xfrm>
          <a:prstGeom prst="rect">
            <a:avLst/>
          </a:prstGeom>
        </p:spPr>
        <p:txBody>
          <a:bodyPr wrap="square">
            <a:spAutoFit/>
          </a:bodyPr>
          <a:lstStyle/>
          <a:p>
            <a:pPr>
              <a:buFont typeface="Wingdings" pitchFamily="2" charset="2"/>
              <a:buChar char="Ø"/>
            </a:pPr>
            <a:r>
              <a:rPr lang="en-US" sz="1600" b="1" dirty="0"/>
              <a:t>Object</a:t>
            </a:r>
            <a:r>
              <a:rPr lang="en-US" sz="1600" dirty="0"/>
              <a:t> is a class in Java which we can use as type for a variable or an array.</a:t>
            </a:r>
          </a:p>
          <a:p>
            <a:endParaRPr lang="en-US" sz="1600" dirty="0"/>
          </a:p>
        </p:txBody>
      </p:sp>
      <p:sp>
        <p:nvSpPr>
          <p:cNvPr id="37" name="TextBox 36"/>
          <p:cNvSpPr txBox="1"/>
          <p:nvPr/>
        </p:nvSpPr>
        <p:spPr>
          <a:xfrm>
            <a:off x="533400" y="1428750"/>
            <a:ext cx="6629400" cy="1323439"/>
          </a:xfrm>
          <a:prstGeom prst="rect">
            <a:avLst/>
          </a:prstGeom>
          <a:noFill/>
        </p:spPr>
        <p:txBody>
          <a:bodyPr wrap="square" rtlCol="0">
            <a:spAutoFit/>
          </a:bodyPr>
          <a:lstStyle/>
          <a:p>
            <a:endParaRPr lang="en-US" sz="1600" dirty="0"/>
          </a:p>
          <a:p>
            <a:r>
              <a:rPr lang="en-US" sz="1600" b="1" dirty="0">
                <a:solidFill>
                  <a:srgbClr val="0070C0"/>
                </a:solidFill>
              </a:rPr>
              <a:t>Object</a:t>
            </a:r>
            <a:r>
              <a:rPr lang="en-US" sz="1600" dirty="0"/>
              <a:t> x; </a:t>
            </a:r>
            <a:r>
              <a:rPr lang="en-US" sz="1600" dirty="0">
                <a:sym typeface="Wingdings" pitchFamily="2" charset="2"/>
              </a:rPr>
              <a:t> </a:t>
            </a:r>
            <a:r>
              <a:rPr lang="en-US" sz="1600" b="1" i="1" dirty="0">
                <a:sym typeface="Wingdings" pitchFamily="2" charset="2"/>
              </a:rPr>
              <a:t>x</a:t>
            </a:r>
            <a:r>
              <a:rPr lang="en-US" sz="1600" dirty="0">
                <a:sym typeface="Wingdings" pitchFamily="2" charset="2"/>
              </a:rPr>
              <a:t> holds Any type.</a:t>
            </a:r>
          </a:p>
          <a:p>
            <a:endParaRPr lang="en-US" sz="1600" dirty="0">
              <a:sym typeface="Wingdings" pitchFamily="2" charset="2"/>
            </a:endParaRPr>
          </a:p>
          <a:p>
            <a:r>
              <a:rPr lang="en-US" sz="1600" b="1" dirty="0">
                <a:solidFill>
                  <a:srgbClr val="0070C0"/>
                </a:solidFill>
              </a:rPr>
              <a:t>Object</a:t>
            </a:r>
            <a:r>
              <a:rPr lang="en-US" sz="1600" dirty="0"/>
              <a:t> x[]=new </a:t>
            </a:r>
            <a:r>
              <a:rPr lang="en-US" sz="1600" b="1" dirty="0">
                <a:solidFill>
                  <a:srgbClr val="0070C0"/>
                </a:solidFill>
              </a:rPr>
              <a:t>Object</a:t>
            </a:r>
            <a:r>
              <a:rPr lang="en-US" sz="1600" dirty="0"/>
              <a:t>[n];  </a:t>
            </a:r>
            <a:r>
              <a:rPr lang="en-US" sz="1600" dirty="0">
                <a:sym typeface="Wingdings" pitchFamily="2" charset="2"/>
              </a:rPr>
              <a:t> </a:t>
            </a:r>
            <a:r>
              <a:rPr lang="en-US" sz="1600" b="1" i="1" dirty="0">
                <a:sym typeface="Wingdings" pitchFamily="2" charset="2"/>
              </a:rPr>
              <a:t>x</a:t>
            </a:r>
            <a:r>
              <a:rPr lang="en-US" sz="1600" dirty="0">
                <a:sym typeface="Wingdings" pitchFamily="2" charset="2"/>
              </a:rPr>
              <a:t> holds Any type values.</a:t>
            </a:r>
            <a:endParaRPr lang="en-US" sz="1600" dirty="0"/>
          </a:p>
          <a:p>
            <a:endParaRPr lang="en-US"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1500"/>
          <a:stretch>
            <a:fillRect/>
          </a:stretch>
        </p:blipFill>
        <p:spPr bwMode="auto">
          <a:xfrm>
            <a:off x="0" y="89535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Class &amp; Object</a:t>
            </a:r>
          </a:p>
        </p:txBody>
      </p:sp>
    </p:spTree>
    <p:extLst>
      <p:ext uri="{BB962C8B-B14F-4D97-AF65-F5344CB8AC3E}">
        <p14:creationId xmlns:p14="http://schemas.microsoft.com/office/powerpoint/2010/main" val="1396297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8532"/>
          <a:stretch>
            <a:fillRect/>
          </a:stretch>
        </p:blipFill>
        <p:spPr bwMode="auto">
          <a:xfrm>
            <a:off x="0" y="803295"/>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Inheritance</a:t>
            </a:r>
          </a:p>
        </p:txBody>
      </p:sp>
    </p:spTree>
    <p:extLst>
      <p:ext uri="{BB962C8B-B14F-4D97-AF65-F5344CB8AC3E}">
        <p14:creationId xmlns:p14="http://schemas.microsoft.com/office/powerpoint/2010/main" val="139629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7276" b="10016"/>
          <a:stretch>
            <a:fillRect/>
          </a:stretch>
        </p:blipFill>
        <p:spPr bwMode="auto">
          <a:xfrm>
            <a:off x="0" y="8953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Encapsulation</a:t>
            </a:r>
          </a:p>
        </p:txBody>
      </p:sp>
    </p:spTree>
    <p:extLst>
      <p:ext uri="{BB962C8B-B14F-4D97-AF65-F5344CB8AC3E}">
        <p14:creationId xmlns:p14="http://schemas.microsoft.com/office/powerpoint/2010/main" val="139629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6322" b="9486"/>
          <a:stretch>
            <a:fillRect/>
          </a:stretch>
        </p:blipFill>
        <p:spPr bwMode="auto">
          <a:xfrm>
            <a:off x="0" y="764942"/>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Polymorphism</a:t>
            </a:r>
          </a:p>
        </p:txBody>
      </p:sp>
    </p:spTree>
    <p:extLst>
      <p:ext uri="{BB962C8B-B14F-4D97-AF65-F5344CB8AC3E}">
        <p14:creationId xmlns:p14="http://schemas.microsoft.com/office/powerpoint/2010/main" val="139629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8760" b="11500"/>
          <a:stretch>
            <a:fillRect/>
          </a:stretch>
        </p:blipFill>
        <p:spPr bwMode="auto">
          <a:xfrm>
            <a:off x="0" y="971550"/>
            <a:ext cx="9144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Data Abstraction</a:t>
            </a:r>
          </a:p>
        </p:txBody>
      </p:sp>
    </p:spTree>
    <p:extLst>
      <p:ext uri="{BB962C8B-B14F-4D97-AF65-F5344CB8AC3E}">
        <p14:creationId xmlns:p14="http://schemas.microsoft.com/office/powerpoint/2010/main" val="1396297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21728" b="12984"/>
          <a:stretch>
            <a:fillRect/>
          </a:stretch>
        </p:blipFill>
        <p:spPr bwMode="auto">
          <a:xfrm>
            <a:off x="0" y="895350"/>
            <a:ext cx="91440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biLevel thresh="50000"/>
          </a:blip>
          <a:srcRect/>
          <a:stretch>
            <a:fillRect/>
          </a:stretch>
        </p:blipFill>
        <p:spPr bwMode="auto">
          <a:xfrm>
            <a:off x="7620000" y="51880"/>
            <a:ext cx="1447800" cy="514350"/>
          </a:xfrm>
          <a:prstGeom prst="rect">
            <a:avLst/>
          </a:prstGeom>
          <a:noFill/>
          <a:ln w="9525">
            <a:noFill/>
            <a:miter lim="800000"/>
            <a:headEnd/>
            <a:tailEnd/>
          </a:ln>
          <a:effectLst/>
        </p:spPr>
      </p:pic>
      <p:pic>
        <p:nvPicPr>
          <p:cNvPr id="6" name="Picture 5" descr="profile_pic_1.png"/>
          <p:cNvPicPr>
            <a:picLocks noChangeAspect="1"/>
          </p:cNvPicPr>
          <p:nvPr/>
        </p:nvPicPr>
        <p:blipFill>
          <a:blip r:embed="rId5" cstate="print"/>
          <a:stretch>
            <a:fillRect/>
          </a:stretch>
        </p:blipFill>
        <p:spPr>
          <a:xfrm>
            <a:off x="7391400" y="133350"/>
            <a:ext cx="1452370" cy="417556"/>
          </a:xfrm>
          <a:prstGeom prst="rect">
            <a:avLst/>
          </a:prstGeom>
        </p:spPr>
      </p:pic>
      <p:sp>
        <p:nvSpPr>
          <p:cNvPr id="10" name="Title 6"/>
          <p:cNvSpPr>
            <a:spLocks noGrp="1"/>
          </p:cNvSpPr>
          <p:nvPr>
            <p:ph type="title"/>
          </p:nvPr>
        </p:nvSpPr>
        <p:spPr>
          <a:xfrm>
            <a:off x="152400" y="133350"/>
            <a:ext cx="8229600" cy="536971"/>
          </a:xfrm>
        </p:spPr>
        <p:txBody>
          <a:bodyPr>
            <a:normAutofit fontScale="90000"/>
          </a:bodyPr>
          <a:lstStyle/>
          <a:p>
            <a:r>
              <a:rPr lang="en-US" dirty="0"/>
              <a:t>Java Installation</a:t>
            </a:r>
          </a:p>
        </p:txBody>
      </p:sp>
    </p:spTree>
    <p:extLst>
      <p:ext uri="{BB962C8B-B14F-4D97-AF65-F5344CB8AC3E}">
        <p14:creationId xmlns:p14="http://schemas.microsoft.com/office/powerpoint/2010/main" val="139629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ü"/>
            </a:pPr>
            <a:r>
              <a:rPr lang="en-US" sz="1800" dirty="0"/>
              <a:t>Strings</a:t>
            </a:r>
          </a:p>
          <a:p>
            <a:pPr>
              <a:lnSpc>
                <a:spcPct val="150000"/>
              </a:lnSpc>
              <a:buFont typeface="Wingdings" pitchFamily="2" charset="2"/>
              <a:buChar char="ü"/>
            </a:pPr>
            <a:r>
              <a:rPr lang="en-US" sz="1800" dirty="0"/>
              <a:t>Class &amp; Object</a:t>
            </a:r>
          </a:p>
          <a:p>
            <a:pPr>
              <a:lnSpc>
                <a:spcPct val="150000"/>
              </a:lnSpc>
              <a:buFont typeface="Wingdings" pitchFamily="2" charset="2"/>
              <a:buChar char="ü"/>
            </a:pPr>
            <a:r>
              <a:rPr lang="en-US" sz="1800" dirty="0"/>
              <a:t>Java Methods</a:t>
            </a:r>
          </a:p>
          <a:p>
            <a:pPr>
              <a:lnSpc>
                <a:spcPct val="150000"/>
              </a:lnSpc>
              <a:buFont typeface="Wingdings" pitchFamily="2" charset="2"/>
              <a:buChar char="ü"/>
            </a:pPr>
            <a:r>
              <a:rPr lang="en-US" sz="1800" dirty="0"/>
              <a:t>Java Constructor</a:t>
            </a:r>
          </a:p>
          <a:p>
            <a:endParaRPr lang="en-US"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20244" b="26338"/>
          <a:stretch>
            <a:fillRect/>
          </a:stretch>
        </p:blipFill>
        <p:spPr bwMode="auto">
          <a:xfrm>
            <a:off x="0" y="1047750"/>
            <a:ext cx="9144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fontScale="90000"/>
          </a:bodyPr>
          <a:lstStyle/>
          <a:p>
            <a:r>
              <a:rPr lang="en-US" dirty="0"/>
              <a:t>String in java</a:t>
            </a:r>
          </a:p>
        </p:txBody>
      </p:sp>
    </p:spTree>
    <p:extLst>
      <p:ext uri="{BB962C8B-B14F-4D97-AF65-F5344CB8AC3E}">
        <p14:creationId xmlns:p14="http://schemas.microsoft.com/office/powerpoint/2010/main" val="1396297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14191"/>
            <a:ext cx="4673844" cy="707886"/>
          </a:xfrm>
          <a:prstGeom prst="rect">
            <a:avLst/>
          </a:prstGeom>
          <a:noFill/>
        </p:spPr>
        <p:txBody>
          <a:bodyPr wrap="none" rtlCol="0">
            <a:spAutoFit/>
          </a:bodyPr>
          <a:lstStyle/>
          <a:p>
            <a:r>
              <a:rPr lang="en-US" sz="4000" dirty="0"/>
              <a:t>Operations on Strings</a:t>
            </a:r>
          </a:p>
        </p:txBody>
      </p:sp>
      <p:sp>
        <p:nvSpPr>
          <p:cNvPr id="6" name="TextBox 5"/>
          <p:cNvSpPr txBox="1"/>
          <p:nvPr/>
        </p:nvSpPr>
        <p:spPr>
          <a:xfrm>
            <a:off x="533400" y="1276350"/>
            <a:ext cx="2062168"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7" name="TextBox 6"/>
          <p:cNvSpPr txBox="1"/>
          <p:nvPr/>
        </p:nvSpPr>
        <p:spPr>
          <a:xfrm>
            <a:off x="3200400" y="1276350"/>
            <a:ext cx="1179875"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t>s.length</a:t>
            </a:r>
            <a:r>
              <a:rPr lang="en-US" dirty="0">
                <a:solidFill>
                  <a:schemeClr val="bg1"/>
                </a:solidFill>
                <a:latin typeface="Consolas" panose="020B0609020204030204" pitchFamily="49" charset="0"/>
              </a:rPr>
              <a:t>()</a:t>
            </a:r>
            <a:endParaRPr lang="en-US" dirty="0">
              <a:solidFill>
                <a:schemeClr val="bg1"/>
              </a:solidFill>
            </a:endParaRPr>
          </a:p>
        </p:txBody>
      </p:sp>
      <p:sp>
        <p:nvSpPr>
          <p:cNvPr id="8" name="TextBox 7"/>
          <p:cNvSpPr txBox="1"/>
          <p:nvPr/>
        </p:nvSpPr>
        <p:spPr>
          <a:xfrm>
            <a:off x="4953000" y="1276350"/>
            <a:ext cx="301686"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7</a:t>
            </a:r>
          </a:p>
        </p:txBody>
      </p:sp>
      <p:sp>
        <p:nvSpPr>
          <p:cNvPr id="9" name="Right Arrow 8"/>
          <p:cNvSpPr/>
          <p:nvPr/>
        </p:nvSpPr>
        <p:spPr>
          <a:xfrm>
            <a:off x="2667000" y="1352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819150"/>
            <a:ext cx="7924800"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buFont typeface="Wingdings" pitchFamily="2" charset="2"/>
              <a:buChar char="Ø"/>
            </a:pPr>
            <a:r>
              <a:rPr lang="en-US" sz="1400" b="1" dirty="0"/>
              <a:t>length(): </a:t>
            </a:r>
            <a:r>
              <a:rPr lang="en-US" sz="1400" dirty="0"/>
              <a:t>It returns count of total number of characters present in the String.</a:t>
            </a:r>
          </a:p>
        </p:txBody>
      </p:sp>
      <p:sp>
        <p:nvSpPr>
          <p:cNvPr id="13" name="Rectangle 12"/>
          <p:cNvSpPr/>
          <p:nvPr/>
        </p:nvSpPr>
        <p:spPr>
          <a:xfrm>
            <a:off x="533400" y="1833086"/>
            <a:ext cx="7239000" cy="523220"/>
          </a:xfrm>
          <a:prstGeom prst="rect">
            <a:avLst/>
          </a:prstGeom>
        </p:spPr>
        <p:txBody>
          <a:bodyPr wrap="square">
            <a:spAutoFit/>
          </a:bodyPr>
          <a:lstStyle/>
          <a:p>
            <a:pPr>
              <a:buFont typeface="Wingdings" pitchFamily="2" charset="2"/>
              <a:buChar char="Ø"/>
            </a:pPr>
            <a:r>
              <a:rPr lang="en-US" sz="1400" b="1" dirty="0"/>
              <a:t>concat() : </a:t>
            </a:r>
            <a:r>
              <a:rPr lang="en-US" sz="1400" dirty="0"/>
              <a:t>Combines a specific string at the end of another string and ultimately returns a combined string. It is like appending another string.</a:t>
            </a:r>
          </a:p>
        </p:txBody>
      </p:sp>
      <p:sp>
        <p:nvSpPr>
          <p:cNvPr id="15" name="TextBox 14"/>
          <p:cNvSpPr txBox="1"/>
          <p:nvPr/>
        </p:nvSpPr>
        <p:spPr>
          <a:xfrm>
            <a:off x="533400" y="2495550"/>
            <a:ext cx="2065374" cy="646331"/>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a:p>
            <a:r>
              <a:rPr lang="en-US" dirty="0"/>
              <a:t>String s1=“ To Java”</a:t>
            </a:r>
          </a:p>
        </p:txBody>
      </p:sp>
      <p:sp>
        <p:nvSpPr>
          <p:cNvPr id="16" name="TextBox 15"/>
          <p:cNvSpPr txBox="1"/>
          <p:nvPr/>
        </p:nvSpPr>
        <p:spPr>
          <a:xfrm>
            <a:off x="3200400" y="2647950"/>
            <a:ext cx="1459502"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solidFill>
                  <a:schemeClr val="bg1"/>
                </a:solidFill>
              </a:rPr>
              <a:t>s.concat</a:t>
            </a:r>
            <a:r>
              <a:rPr lang="en-US" dirty="0">
                <a:solidFill>
                  <a:schemeClr val="bg1"/>
                </a:solidFill>
                <a:latin typeface="Consolas" panose="020B0609020204030204" pitchFamily="49" charset="0"/>
              </a:rPr>
              <a:t>(s1)</a:t>
            </a:r>
            <a:endParaRPr lang="en-US" dirty="0">
              <a:solidFill>
                <a:schemeClr val="bg1"/>
              </a:solidFill>
            </a:endParaRPr>
          </a:p>
        </p:txBody>
      </p:sp>
      <p:sp>
        <p:nvSpPr>
          <p:cNvPr id="17" name="TextBox 16"/>
          <p:cNvSpPr txBox="1"/>
          <p:nvPr/>
        </p:nvSpPr>
        <p:spPr>
          <a:xfrm>
            <a:off x="5562600" y="2647950"/>
            <a:ext cx="1828800" cy="369332"/>
          </a:xfrm>
          <a:prstGeom prst="rect">
            <a:avLst/>
          </a:prstGeom>
          <a:ln/>
        </p:spPr>
        <p:style>
          <a:lnRef idx="1">
            <a:schemeClr val="dk1"/>
          </a:lnRef>
          <a:fillRef idx="3">
            <a:schemeClr val="dk1"/>
          </a:fillRef>
          <a:effectRef idx="2">
            <a:schemeClr val="dk1"/>
          </a:effectRef>
          <a:fontRef idx="minor">
            <a:schemeClr val="lt1"/>
          </a:fontRef>
        </p:style>
        <p:txBody>
          <a:bodyPr wrap="square" rtlCol="0">
            <a:spAutoFit/>
          </a:bodyPr>
          <a:lstStyle/>
          <a:p>
            <a:r>
              <a:rPr lang="en-US" dirty="0"/>
              <a:t>Welcome To Java</a:t>
            </a:r>
          </a:p>
        </p:txBody>
      </p:sp>
      <p:sp>
        <p:nvSpPr>
          <p:cNvPr id="18" name="Right Arrow 17"/>
          <p:cNvSpPr/>
          <p:nvPr/>
        </p:nvSpPr>
        <p:spPr>
          <a:xfrm>
            <a:off x="2667000" y="27241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724400" y="2724150"/>
            <a:ext cx="7620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7200" y="3333750"/>
            <a:ext cx="7848600" cy="307777"/>
          </a:xfrm>
          <a:prstGeom prst="rect">
            <a:avLst/>
          </a:prstGeom>
        </p:spPr>
        <p:txBody>
          <a:bodyPr wrap="square">
            <a:spAutoFit/>
          </a:bodyPr>
          <a:lstStyle/>
          <a:p>
            <a:pPr>
              <a:buFont typeface="Wingdings" pitchFamily="2" charset="2"/>
              <a:buChar char="Ø"/>
            </a:pPr>
            <a:r>
              <a:rPr lang="en-US" sz="1400" b="1" dirty="0"/>
              <a:t>trim()</a:t>
            </a:r>
            <a:r>
              <a:rPr lang="en-US" sz="1400" dirty="0"/>
              <a:t> : The java string trim() method removes the leading and trailing spaces. </a:t>
            </a:r>
          </a:p>
        </p:txBody>
      </p:sp>
      <p:sp>
        <p:nvSpPr>
          <p:cNvPr id="23" name="TextBox 22"/>
          <p:cNvSpPr txBox="1"/>
          <p:nvPr/>
        </p:nvSpPr>
        <p:spPr>
          <a:xfrm>
            <a:off x="585052" y="3739298"/>
            <a:ext cx="238161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   Welcome   ”</a:t>
            </a:r>
          </a:p>
        </p:txBody>
      </p:sp>
      <p:sp>
        <p:nvSpPr>
          <p:cNvPr id="24" name="TextBox 23"/>
          <p:cNvSpPr txBox="1"/>
          <p:nvPr/>
        </p:nvSpPr>
        <p:spPr>
          <a:xfrm>
            <a:off x="3556852" y="3739298"/>
            <a:ext cx="862608"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t>s.trim()</a:t>
            </a:r>
          </a:p>
        </p:txBody>
      </p:sp>
      <p:sp>
        <p:nvSpPr>
          <p:cNvPr id="25" name="TextBox 24"/>
          <p:cNvSpPr txBox="1"/>
          <p:nvPr/>
        </p:nvSpPr>
        <p:spPr>
          <a:xfrm>
            <a:off x="5385652" y="3739298"/>
            <a:ext cx="106715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Welcome</a:t>
            </a:r>
          </a:p>
        </p:txBody>
      </p:sp>
      <p:sp>
        <p:nvSpPr>
          <p:cNvPr id="26" name="Right Arrow 25"/>
          <p:cNvSpPr/>
          <p:nvPr/>
        </p:nvSpPr>
        <p:spPr>
          <a:xfrm>
            <a:off x="3023452" y="3815498"/>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4547452" y="3815498"/>
            <a:ext cx="7620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419600" y="1352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57150"/>
            <a:ext cx="4223272" cy="646331"/>
          </a:xfrm>
          <a:prstGeom prst="rect">
            <a:avLst/>
          </a:prstGeom>
          <a:noFill/>
        </p:spPr>
        <p:txBody>
          <a:bodyPr wrap="none" rtlCol="0">
            <a:spAutoFit/>
          </a:bodyPr>
          <a:lstStyle/>
          <a:p>
            <a:r>
              <a:rPr lang="en-US" sz="3600" dirty="0"/>
              <a:t>Operations on Strings</a:t>
            </a:r>
          </a:p>
        </p:txBody>
      </p:sp>
      <p:sp>
        <p:nvSpPr>
          <p:cNvPr id="6" name="TextBox 5"/>
          <p:cNvSpPr txBox="1"/>
          <p:nvPr/>
        </p:nvSpPr>
        <p:spPr>
          <a:xfrm>
            <a:off x="533400" y="1276350"/>
            <a:ext cx="2062168"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7" name="TextBox 6"/>
          <p:cNvSpPr txBox="1"/>
          <p:nvPr/>
        </p:nvSpPr>
        <p:spPr>
          <a:xfrm>
            <a:off x="3200400" y="1276350"/>
            <a:ext cx="1204753"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t>s.charAt(3)</a:t>
            </a:r>
          </a:p>
        </p:txBody>
      </p:sp>
      <p:sp>
        <p:nvSpPr>
          <p:cNvPr id="8" name="TextBox 7"/>
          <p:cNvSpPr txBox="1"/>
          <p:nvPr/>
        </p:nvSpPr>
        <p:spPr>
          <a:xfrm>
            <a:off x="4953000" y="1276350"/>
            <a:ext cx="282450"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c</a:t>
            </a:r>
          </a:p>
        </p:txBody>
      </p:sp>
      <p:sp>
        <p:nvSpPr>
          <p:cNvPr id="9" name="Right Arrow 8"/>
          <p:cNvSpPr/>
          <p:nvPr/>
        </p:nvSpPr>
        <p:spPr>
          <a:xfrm>
            <a:off x="2667000" y="1352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819150"/>
            <a:ext cx="7924800"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buFont typeface="Wingdings" pitchFamily="2" charset="2"/>
              <a:buChar char="Ø"/>
            </a:pPr>
            <a:r>
              <a:rPr lang="en-US" sz="1400" b="1" dirty="0" err="1"/>
              <a:t>charAt</a:t>
            </a:r>
            <a:r>
              <a:rPr lang="en-US" sz="1400" b="1" dirty="0"/>
              <a:t>():  </a:t>
            </a:r>
            <a:r>
              <a:rPr lang="en-US" sz="1400" dirty="0"/>
              <a:t>Returns a char value at the given index number. The index number starts from 0.</a:t>
            </a:r>
            <a:endParaRPr lang="en-US" sz="1400" b="1" u="sng" dirty="0">
              <a:solidFill>
                <a:srgbClr val="FF0000"/>
              </a:solidFill>
            </a:endParaRPr>
          </a:p>
        </p:txBody>
      </p:sp>
      <p:sp>
        <p:nvSpPr>
          <p:cNvPr id="13" name="Rectangle 12"/>
          <p:cNvSpPr/>
          <p:nvPr/>
        </p:nvSpPr>
        <p:spPr>
          <a:xfrm>
            <a:off x="533400" y="1833086"/>
            <a:ext cx="7239000" cy="523220"/>
          </a:xfrm>
          <a:prstGeom prst="rect">
            <a:avLst/>
          </a:prstGeom>
        </p:spPr>
        <p:txBody>
          <a:bodyPr wrap="square">
            <a:spAutoFit/>
          </a:bodyPr>
          <a:lstStyle/>
          <a:p>
            <a:pPr>
              <a:buFont typeface="Wingdings" pitchFamily="2" charset="2"/>
              <a:buChar char="Ø"/>
            </a:pPr>
            <a:r>
              <a:rPr lang="en-US" sz="1400" b="1" dirty="0"/>
              <a:t>contains() </a:t>
            </a:r>
            <a:r>
              <a:rPr lang="en-US" sz="1400" dirty="0"/>
              <a:t>: Searches the sequence of characters in this string. It returns true if sequence of char values are found in this string otherwise returns false.</a:t>
            </a:r>
          </a:p>
        </p:txBody>
      </p:sp>
      <p:sp>
        <p:nvSpPr>
          <p:cNvPr id="15" name="TextBox 14"/>
          <p:cNvSpPr txBox="1"/>
          <p:nvPr/>
        </p:nvSpPr>
        <p:spPr>
          <a:xfrm>
            <a:off x="533400" y="2495550"/>
            <a:ext cx="2118272"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 “Welcome”</a:t>
            </a:r>
          </a:p>
        </p:txBody>
      </p:sp>
      <p:sp>
        <p:nvSpPr>
          <p:cNvPr id="16" name="TextBox 15"/>
          <p:cNvSpPr txBox="1"/>
          <p:nvPr/>
        </p:nvSpPr>
        <p:spPr>
          <a:xfrm>
            <a:off x="3200400" y="2500662"/>
            <a:ext cx="2005229"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s.contains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Wel</a:t>
            </a:r>
            <a:r>
              <a:rPr lang="en-US" dirty="0">
                <a:solidFill>
                  <a:schemeClr val="bg1"/>
                </a:solidFill>
                <a:latin typeface="Consolas" panose="020B0609020204030204" pitchFamily="49" charset="0"/>
              </a:rPr>
              <a:t>”)</a:t>
            </a:r>
            <a:endParaRPr lang="en-US" dirty="0">
              <a:solidFill>
                <a:schemeClr val="bg1"/>
              </a:solidFill>
            </a:endParaRPr>
          </a:p>
        </p:txBody>
      </p:sp>
      <p:sp>
        <p:nvSpPr>
          <p:cNvPr id="17" name="TextBox 16"/>
          <p:cNvSpPr txBox="1"/>
          <p:nvPr/>
        </p:nvSpPr>
        <p:spPr>
          <a:xfrm>
            <a:off x="6096000" y="2495550"/>
            <a:ext cx="609600" cy="36933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True</a:t>
            </a:r>
          </a:p>
        </p:txBody>
      </p:sp>
      <p:sp>
        <p:nvSpPr>
          <p:cNvPr id="18" name="Right Arrow 17"/>
          <p:cNvSpPr/>
          <p:nvPr/>
        </p:nvSpPr>
        <p:spPr>
          <a:xfrm>
            <a:off x="2691548" y="2576862"/>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5257800" y="2571750"/>
            <a:ext cx="7620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57200" y="3132254"/>
            <a:ext cx="7848600" cy="523220"/>
          </a:xfrm>
          <a:prstGeom prst="rect">
            <a:avLst/>
          </a:prstGeom>
        </p:spPr>
        <p:txBody>
          <a:bodyPr wrap="square">
            <a:spAutoFit/>
          </a:bodyPr>
          <a:lstStyle/>
          <a:p>
            <a:pPr>
              <a:buFont typeface="Wingdings" pitchFamily="2" charset="2"/>
              <a:buChar char="Ø"/>
            </a:pPr>
            <a:r>
              <a:rPr lang="en-US" sz="1400" b="1" dirty="0"/>
              <a:t>equals() : </a:t>
            </a:r>
            <a:r>
              <a:rPr lang="en-US" sz="1400" dirty="0"/>
              <a:t>Compares the two given strings based on the content of the string. If any character is not matched, it returns false. If all characters are matched, it returns true.</a:t>
            </a:r>
          </a:p>
        </p:txBody>
      </p:sp>
      <p:sp>
        <p:nvSpPr>
          <p:cNvPr id="29" name="Right Arrow 28"/>
          <p:cNvSpPr/>
          <p:nvPr/>
        </p:nvSpPr>
        <p:spPr>
          <a:xfrm>
            <a:off x="4450285" y="1352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36"/>
          <p:cNvGrpSpPr/>
          <p:nvPr/>
        </p:nvGrpSpPr>
        <p:grpSpPr>
          <a:xfrm>
            <a:off x="533400" y="3790950"/>
            <a:ext cx="6291736" cy="836250"/>
            <a:chOff x="533400" y="3790950"/>
            <a:chExt cx="6291736" cy="836250"/>
          </a:xfrm>
        </p:grpSpPr>
        <p:sp>
          <p:nvSpPr>
            <p:cNvPr id="23" name="TextBox 22"/>
            <p:cNvSpPr txBox="1"/>
            <p:nvPr/>
          </p:nvSpPr>
          <p:spPr>
            <a:xfrm>
              <a:off x="533400" y="3800668"/>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24" name="TextBox 23"/>
            <p:cNvSpPr txBox="1"/>
            <p:nvPr/>
          </p:nvSpPr>
          <p:spPr>
            <a:xfrm>
              <a:off x="3200400" y="3790950"/>
              <a:ext cx="2158348"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s.equals</a:t>
              </a:r>
              <a:r>
                <a:rPr lang="en-US" dirty="0"/>
                <a:t>(“Welcome”)</a:t>
              </a:r>
            </a:p>
          </p:txBody>
        </p:sp>
        <p:sp>
          <p:nvSpPr>
            <p:cNvPr id="25" name="TextBox 24"/>
            <p:cNvSpPr txBox="1"/>
            <p:nvPr/>
          </p:nvSpPr>
          <p:spPr>
            <a:xfrm>
              <a:off x="6172200" y="3790950"/>
              <a:ext cx="59997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True</a:t>
              </a:r>
            </a:p>
          </p:txBody>
        </p:sp>
        <p:sp>
          <p:nvSpPr>
            <p:cNvPr id="26" name="Right Arrow 25"/>
            <p:cNvSpPr/>
            <p:nvPr/>
          </p:nvSpPr>
          <p:spPr>
            <a:xfrm>
              <a:off x="2670581" y="38671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5422474" y="3867150"/>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33400" y="4257868"/>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32" name="TextBox 31"/>
            <p:cNvSpPr txBox="1"/>
            <p:nvPr/>
          </p:nvSpPr>
          <p:spPr>
            <a:xfrm>
              <a:off x="3200400" y="4248150"/>
              <a:ext cx="22098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err="1"/>
                <a:t>s.equals</a:t>
              </a:r>
              <a:r>
                <a:rPr lang="en-US" dirty="0"/>
                <a:t>(“welcome”)</a:t>
              </a:r>
            </a:p>
          </p:txBody>
        </p:sp>
        <p:sp>
          <p:nvSpPr>
            <p:cNvPr id="33" name="TextBox 32"/>
            <p:cNvSpPr txBox="1"/>
            <p:nvPr/>
          </p:nvSpPr>
          <p:spPr>
            <a:xfrm>
              <a:off x="6172200" y="4248150"/>
              <a:ext cx="652936"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False</a:t>
              </a:r>
            </a:p>
          </p:txBody>
        </p:sp>
        <p:sp>
          <p:nvSpPr>
            <p:cNvPr id="34" name="Right Arrow 33"/>
            <p:cNvSpPr/>
            <p:nvPr/>
          </p:nvSpPr>
          <p:spPr>
            <a:xfrm>
              <a:off x="2670581" y="43243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5453159" y="4324350"/>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57150"/>
            <a:ext cx="4223272" cy="646331"/>
          </a:xfrm>
          <a:prstGeom prst="rect">
            <a:avLst/>
          </a:prstGeom>
          <a:noFill/>
        </p:spPr>
        <p:txBody>
          <a:bodyPr wrap="none" rtlCol="0">
            <a:spAutoFit/>
          </a:bodyPr>
          <a:lstStyle/>
          <a:p>
            <a:r>
              <a:rPr lang="en-US" sz="3600" dirty="0">
                <a:latin typeface="+mj-lt"/>
              </a:rPr>
              <a:t>Operations on Strings</a:t>
            </a:r>
          </a:p>
        </p:txBody>
      </p:sp>
      <p:sp>
        <p:nvSpPr>
          <p:cNvPr id="28" name="Rectangle 27"/>
          <p:cNvSpPr/>
          <p:nvPr/>
        </p:nvSpPr>
        <p:spPr>
          <a:xfrm>
            <a:off x="228600" y="895350"/>
            <a:ext cx="7848600" cy="523220"/>
          </a:xfrm>
          <a:prstGeom prst="rect">
            <a:avLst/>
          </a:prstGeom>
        </p:spPr>
        <p:txBody>
          <a:bodyPr wrap="square">
            <a:spAutoFit/>
          </a:bodyPr>
          <a:lstStyle/>
          <a:p>
            <a:pPr>
              <a:buFont typeface="Wingdings" pitchFamily="2" charset="2"/>
              <a:buChar char="Ø"/>
            </a:pPr>
            <a:r>
              <a:rPr lang="en-US" sz="1400" b="1" dirty="0" err="1"/>
              <a:t>equalsIgnoreCase</a:t>
            </a:r>
            <a:r>
              <a:rPr lang="en-US" sz="1400" b="1" dirty="0"/>
              <a:t>() : </a:t>
            </a:r>
            <a:r>
              <a:rPr lang="en-US" sz="1400" dirty="0"/>
              <a:t>Compares two string on the basis of content but it does not check the case like equals() method. In this method, if the characters match, it returns true else false. </a:t>
            </a:r>
          </a:p>
        </p:txBody>
      </p:sp>
      <p:sp>
        <p:nvSpPr>
          <p:cNvPr id="36" name="TextBox 35"/>
          <p:cNvSpPr txBox="1"/>
          <p:nvPr/>
        </p:nvSpPr>
        <p:spPr>
          <a:xfrm>
            <a:off x="152400" y="17335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37" name="TextBox 36"/>
          <p:cNvSpPr txBox="1"/>
          <p:nvPr/>
        </p:nvSpPr>
        <p:spPr>
          <a:xfrm>
            <a:off x="2819400" y="1723832"/>
            <a:ext cx="3203698"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s.equalsIgnoreCase</a:t>
            </a:r>
            <a:r>
              <a:rPr lang="en-US" dirty="0"/>
              <a:t>(“Welcome”)</a:t>
            </a:r>
          </a:p>
        </p:txBody>
      </p:sp>
      <p:sp>
        <p:nvSpPr>
          <p:cNvPr id="38" name="TextBox 37"/>
          <p:cNvSpPr txBox="1"/>
          <p:nvPr/>
        </p:nvSpPr>
        <p:spPr>
          <a:xfrm>
            <a:off x="6858000" y="1723832"/>
            <a:ext cx="59997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True</a:t>
            </a:r>
          </a:p>
        </p:txBody>
      </p:sp>
      <p:sp>
        <p:nvSpPr>
          <p:cNvPr id="39" name="Right Arrow 38"/>
          <p:cNvSpPr/>
          <p:nvPr/>
        </p:nvSpPr>
        <p:spPr>
          <a:xfrm>
            <a:off x="2289581" y="1800032"/>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6096000" y="2257232"/>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52400" y="21907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42" name="TextBox 41"/>
          <p:cNvSpPr txBox="1"/>
          <p:nvPr/>
        </p:nvSpPr>
        <p:spPr>
          <a:xfrm>
            <a:off x="2819400" y="2181032"/>
            <a:ext cx="32004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err="1"/>
              <a:t>s.equalsIgnoreCase</a:t>
            </a:r>
            <a:r>
              <a:rPr lang="en-US" dirty="0"/>
              <a:t>(“welcome”)</a:t>
            </a:r>
          </a:p>
        </p:txBody>
      </p:sp>
      <p:sp>
        <p:nvSpPr>
          <p:cNvPr id="43" name="TextBox 42"/>
          <p:cNvSpPr txBox="1"/>
          <p:nvPr/>
        </p:nvSpPr>
        <p:spPr>
          <a:xfrm>
            <a:off x="6858000" y="2181032"/>
            <a:ext cx="59997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True</a:t>
            </a:r>
          </a:p>
        </p:txBody>
      </p:sp>
      <p:sp>
        <p:nvSpPr>
          <p:cNvPr id="44" name="Right Arrow 43"/>
          <p:cNvSpPr/>
          <p:nvPr/>
        </p:nvSpPr>
        <p:spPr>
          <a:xfrm>
            <a:off x="2289581" y="2257232"/>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6096000" y="1800032"/>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04800" y="2724150"/>
            <a:ext cx="7620000" cy="523220"/>
          </a:xfrm>
          <a:prstGeom prst="rect">
            <a:avLst/>
          </a:prstGeom>
        </p:spPr>
        <p:txBody>
          <a:bodyPr wrap="square">
            <a:spAutoFit/>
          </a:bodyPr>
          <a:lstStyle/>
          <a:p>
            <a:pPr>
              <a:buFont typeface="Wingdings" pitchFamily="2" charset="2"/>
              <a:buChar char="Ø"/>
            </a:pPr>
            <a:r>
              <a:rPr lang="en-US" sz="1400" b="1" dirty="0"/>
              <a:t>replace(): </a:t>
            </a:r>
            <a:r>
              <a:rPr lang="en-US" sz="1400" dirty="0"/>
              <a:t> Returns a string, replacing all the old characters or </a:t>
            </a:r>
            <a:r>
              <a:rPr lang="en-US" sz="1400" dirty="0" err="1"/>
              <a:t>CharSequence</a:t>
            </a:r>
            <a:r>
              <a:rPr lang="en-US" sz="1400" dirty="0"/>
              <a:t> to new characters. There are 2 ways to replace methods.  </a:t>
            </a:r>
          </a:p>
        </p:txBody>
      </p:sp>
      <p:sp>
        <p:nvSpPr>
          <p:cNvPr id="47" name="TextBox 46"/>
          <p:cNvSpPr txBox="1"/>
          <p:nvPr/>
        </p:nvSpPr>
        <p:spPr>
          <a:xfrm>
            <a:off x="228600" y="34099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48" name="TextBox 47"/>
          <p:cNvSpPr txBox="1"/>
          <p:nvPr/>
        </p:nvSpPr>
        <p:spPr>
          <a:xfrm>
            <a:off x="2895600" y="3400232"/>
            <a:ext cx="1676293"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s.replace</a:t>
            </a:r>
            <a:r>
              <a:rPr lang="en-US" dirty="0"/>
              <a:t>(’e’, ’a’)</a:t>
            </a:r>
          </a:p>
        </p:txBody>
      </p:sp>
      <p:sp>
        <p:nvSpPr>
          <p:cNvPr id="49" name="TextBox 48"/>
          <p:cNvSpPr txBox="1"/>
          <p:nvPr/>
        </p:nvSpPr>
        <p:spPr>
          <a:xfrm>
            <a:off x="5410200" y="3409950"/>
            <a:ext cx="105798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err="1"/>
              <a:t>Walcoma</a:t>
            </a:r>
            <a:endParaRPr lang="en-US" dirty="0"/>
          </a:p>
        </p:txBody>
      </p:sp>
      <p:sp>
        <p:nvSpPr>
          <p:cNvPr id="50" name="Right Arrow 49"/>
          <p:cNvSpPr/>
          <p:nvPr/>
        </p:nvSpPr>
        <p:spPr>
          <a:xfrm>
            <a:off x="2365781" y="3476432"/>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6553200" y="3943350"/>
            <a:ext cx="5334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228600" y="3867150"/>
            <a:ext cx="277659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 To Java”</a:t>
            </a:r>
          </a:p>
        </p:txBody>
      </p:sp>
      <p:sp>
        <p:nvSpPr>
          <p:cNvPr id="53" name="TextBox 52"/>
          <p:cNvSpPr txBox="1"/>
          <p:nvPr/>
        </p:nvSpPr>
        <p:spPr>
          <a:xfrm>
            <a:off x="3581400" y="3867150"/>
            <a:ext cx="28956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err="1"/>
              <a:t>s.replace</a:t>
            </a:r>
            <a:r>
              <a:rPr lang="en-US" dirty="0"/>
              <a:t>(“Java”, ”Selenium”)</a:t>
            </a:r>
          </a:p>
        </p:txBody>
      </p:sp>
      <p:sp>
        <p:nvSpPr>
          <p:cNvPr id="54" name="TextBox 53"/>
          <p:cNvSpPr txBox="1"/>
          <p:nvPr/>
        </p:nvSpPr>
        <p:spPr>
          <a:xfrm>
            <a:off x="7162800" y="3867150"/>
            <a:ext cx="1794081" cy="307777"/>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sz="1400" dirty="0"/>
              <a:t>Welcome To Selenium</a:t>
            </a:r>
          </a:p>
        </p:txBody>
      </p:sp>
      <p:sp>
        <p:nvSpPr>
          <p:cNvPr id="55" name="Right Arrow 54"/>
          <p:cNvSpPr/>
          <p:nvPr/>
        </p:nvSpPr>
        <p:spPr>
          <a:xfrm>
            <a:off x="3048000" y="39433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4648200" y="3486150"/>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57150"/>
            <a:ext cx="4223272" cy="646331"/>
          </a:xfrm>
          <a:prstGeom prst="rect">
            <a:avLst/>
          </a:prstGeom>
          <a:noFill/>
        </p:spPr>
        <p:txBody>
          <a:bodyPr wrap="none" rtlCol="0">
            <a:spAutoFit/>
          </a:bodyPr>
          <a:lstStyle/>
          <a:p>
            <a:r>
              <a:rPr lang="en-US" sz="3600" dirty="0"/>
              <a:t>Operations on Strings</a:t>
            </a:r>
          </a:p>
        </p:txBody>
      </p:sp>
      <p:sp>
        <p:nvSpPr>
          <p:cNvPr id="28" name="Rectangle 27"/>
          <p:cNvSpPr/>
          <p:nvPr/>
        </p:nvSpPr>
        <p:spPr>
          <a:xfrm>
            <a:off x="228600" y="895350"/>
            <a:ext cx="7848600" cy="307777"/>
          </a:xfrm>
          <a:prstGeom prst="rect">
            <a:avLst/>
          </a:prstGeom>
        </p:spPr>
        <p:txBody>
          <a:bodyPr wrap="square">
            <a:spAutoFit/>
          </a:bodyPr>
          <a:lstStyle/>
          <a:p>
            <a:pPr>
              <a:buFont typeface="Wingdings" pitchFamily="2" charset="2"/>
              <a:buChar char="Ø"/>
            </a:pPr>
            <a:r>
              <a:rPr lang="en-US" sz="1400" b="1" dirty="0"/>
              <a:t>Substring() : </a:t>
            </a:r>
            <a:r>
              <a:rPr lang="en-US" sz="1400" dirty="0"/>
              <a:t>Returns substring of a string based on starting index and ending index.</a:t>
            </a:r>
          </a:p>
        </p:txBody>
      </p:sp>
      <p:sp>
        <p:nvSpPr>
          <p:cNvPr id="29" name="Rectangle 28"/>
          <p:cNvSpPr/>
          <p:nvPr/>
        </p:nvSpPr>
        <p:spPr>
          <a:xfrm>
            <a:off x="1828800" y="1772928"/>
            <a:ext cx="274434" cy="369332"/>
          </a:xfrm>
          <a:prstGeom prst="rect">
            <a:avLst/>
          </a:prstGeom>
        </p:spPr>
        <p:txBody>
          <a:bodyPr wrap="none">
            <a:spAutoFit/>
          </a:bodyPr>
          <a:lstStyle/>
          <a:p>
            <a:r>
              <a:rPr lang="en-US" dirty="0"/>
              <a:t>s</a:t>
            </a:r>
          </a:p>
        </p:txBody>
      </p:sp>
      <p:graphicFrame>
        <p:nvGraphicFramePr>
          <p:cNvPr id="30" name="Table 29"/>
          <p:cNvGraphicFramePr>
            <a:graphicFrameLocks noGrp="1"/>
          </p:cNvGraphicFramePr>
          <p:nvPr/>
        </p:nvGraphicFramePr>
        <p:xfrm>
          <a:off x="2209800" y="1581150"/>
          <a:ext cx="4267200" cy="723900"/>
        </p:xfrm>
        <a:graphic>
          <a:graphicData uri="http://schemas.openxmlformats.org/drawingml/2006/table">
            <a:tbl>
              <a:tblPr/>
              <a:tblGrid>
                <a:gridCol w="609600">
                  <a:extLst>
                    <a:ext uri="{9D8B030D-6E8A-4147-A177-3AD203B41FA5}">
                      <a16:colId xmlns:a16="http://schemas.microsoft.com/office/drawing/2014/main" xmlns="" val="20000"/>
                    </a:ext>
                  </a:extLst>
                </a:gridCol>
                <a:gridCol w="609600">
                  <a:extLst>
                    <a:ext uri="{9D8B030D-6E8A-4147-A177-3AD203B41FA5}">
                      <a16:colId xmlns:a16="http://schemas.microsoft.com/office/drawing/2014/main" xmlns="" val="20001"/>
                    </a:ext>
                  </a:extLst>
                </a:gridCol>
                <a:gridCol w="609600">
                  <a:extLst>
                    <a:ext uri="{9D8B030D-6E8A-4147-A177-3AD203B41FA5}">
                      <a16:colId xmlns:a16="http://schemas.microsoft.com/office/drawing/2014/main" xmlns="" val="20002"/>
                    </a:ext>
                  </a:extLst>
                </a:gridCol>
                <a:gridCol w="609600">
                  <a:extLst>
                    <a:ext uri="{9D8B030D-6E8A-4147-A177-3AD203B41FA5}">
                      <a16:colId xmlns:a16="http://schemas.microsoft.com/office/drawing/2014/main" xmlns="" val="20003"/>
                    </a:ext>
                  </a:extLst>
                </a:gridCol>
                <a:gridCol w="609600">
                  <a:extLst>
                    <a:ext uri="{9D8B030D-6E8A-4147-A177-3AD203B41FA5}">
                      <a16:colId xmlns:a16="http://schemas.microsoft.com/office/drawing/2014/main" xmlns="" val="20004"/>
                    </a:ext>
                  </a:extLst>
                </a:gridCol>
                <a:gridCol w="609600">
                  <a:extLst>
                    <a:ext uri="{9D8B030D-6E8A-4147-A177-3AD203B41FA5}">
                      <a16:colId xmlns:a16="http://schemas.microsoft.com/office/drawing/2014/main" xmlns="" val="20005"/>
                    </a:ext>
                  </a:extLst>
                </a:gridCol>
                <a:gridCol w="609600">
                  <a:extLst>
                    <a:ext uri="{9D8B030D-6E8A-4147-A177-3AD203B41FA5}">
                      <a16:colId xmlns:a16="http://schemas.microsoft.com/office/drawing/2014/main" xmlns="" val="20006"/>
                    </a:ext>
                  </a:extLst>
                </a:gridCol>
              </a:tblGrid>
              <a:tr h="241300">
                <a:tc>
                  <a:txBody>
                    <a:bodyPr/>
                    <a:lstStyle/>
                    <a:p>
                      <a:pPr algn="ctr" fontAlgn="b"/>
                      <a:r>
                        <a:rPr lang="en-US" sz="1100" b="0" i="0" u="none" strike="noStrike" dirty="0">
                          <a:solidFill>
                            <a:srgbClr val="000000"/>
                          </a:solidFill>
                          <a:latin typeface="Calibri"/>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41300">
                <a:tc>
                  <a:txBody>
                    <a:bodyPr/>
                    <a:lstStyle/>
                    <a:p>
                      <a:pPr algn="ctr" fontAlgn="b"/>
                      <a:r>
                        <a:rPr lang="en-US" sz="1100" b="1" i="0" u="none" strike="noStrike" dirty="0">
                          <a:solidFill>
                            <a:srgbClr val="000000"/>
                          </a:solidFill>
                          <a:latin typeface="Calibri"/>
                        </a:rPr>
                        <a:t>W</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tc>
                  <a:txBody>
                    <a:bodyPr/>
                    <a:lstStyle/>
                    <a:p>
                      <a:pPr algn="ctr" fontAlgn="b"/>
                      <a:r>
                        <a:rPr lang="en-US" sz="1100" b="1" i="0" u="none" strike="noStrike" dirty="0">
                          <a:solidFill>
                            <a:srgbClr val="000000"/>
                          </a:solidFill>
                          <a:latin typeface="Calibri"/>
                        </a:rPr>
                        <a: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FF"/>
                    </a:solidFill>
                  </a:tcPr>
                </a:tc>
                <a:extLst>
                  <a:ext uri="{0D108BD9-81ED-4DB2-BD59-A6C34878D82A}">
                    <a16:rowId xmlns:a16="http://schemas.microsoft.com/office/drawing/2014/main" xmlns="" val="10001"/>
                  </a:ext>
                </a:extLst>
              </a:tr>
              <a:tr h="241300">
                <a:tc>
                  <a:txBody>
                    <a:bodyPr/>
                    <a:lstStyle/>
                    <a:p>
                      <a:pPr algn="ctr" fontAlgn="b"/>
                      <a:r>
                        <a:rPr lang="en-US" sz="1100" b="0" i="0" u="none" strike="noStrike">
                          <a:solidFill>
                            <a:srgbClr val="000000"/>
                          </a:solidFill>
                          <a:latin typeface="Calibri"/>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latin typeface="Calibri"/>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31" name="Rectangle 30"/>
          <p:cNvSpPr/>
          <p:nvPr/>
        </p:nvSpPr>
        <p:spPr>
          <a:xfrm>
            <a:off x="762000" y="1581150"/>
            <a:ext cx="1075231" cy="276999"/>
          </a:xfrm>
          <a:prstGeom prst="rect">
            <a:avLst/>
          </a:prstGeom>
        </p:spPr>
        <p:txBody>
          <a:bodyPr wrap="none">
            <a:spAutoFit/>
          </a:bodyPr>
          <a:lstStyle/>
          <a:p>
            <a:r>
              <a:rPr lang="en-US" sz="1200" b="1" dirty="0"/>
              <a:t>Starting Index</a:t>
            </a:r>
          </a:p>
        </p:txBody>
      </p:sp>
      <p:sp>
        <p:nvSpPr>
          <p:cNvPr id="32" name="Rectangle 31"/>
          <p:cNvSpPr/>
          <p:nvPr/>
        </p:nvSpPr>
        <p:spPr>
          <a:xfrm>
            <a:off x="844337" y="2005109"/>
            <a:ext cx="1010982" cy="276999"/>
          </a:xfrm>
          <a:prstGeom prst="rect">
            <a:avLst/>
          </a:prstGeom>
        </p:spPr>
        <p:txBody>
          <a:bodyPr wrap="none">
            <a:spAutoFit/>
          </a:bodyPr>
          <a:lstStyle/>
          <a:p>
            <a:r>
              <a:rPr lang="en-US" sz="1200" b="1" dirty="0"/>
              <a:t>Ending Index</a:t>
            </a:r>
          </a:p>
        </p:txBody>
      </p:sp>
      <p:sp>
        <p:nvSpPr>
          <p:cNvPr id="33" name="Right Arrow 32"/>
          <p:cNvSpPr/>
          <p:nvPr/>
        </p:nvSpPr>
        <p:spPr>
          <a:xfrm>
            <a:off x="1791978" y="1611835"/>
            <a:ext cx="381000" cy="228600"/>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4" name="Right Arrow 33"/>
          <p:cNvSpPr/>
          <p:nvPr/>
        </p:nvSpPr>
        <p:spPr>
          <a:xfrm>
            <a:off x="1828800" y="2038350"/>
            <a:ext cx="381000" cy="228600"/>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5" name="TextBox 34"/>
          <p:cNvSpPr txBox="1"/>
          <p:nvPr/>
        </p:nvSpPr>
        <p:spPr>
          <a:xfrm>
            <a:off x="609600" y="28003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57" name="TextBox 56"/>
          <p:cNvSpPr txBox="1"/>
          <p:nvPr/>
        </p:nvSpPr>
        <p:spPr>
          <a:xfrm>
            <a:off x="3276600" y="2800350"/>
            <a:ext cx="16764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err="1"/>
              <a:t>s.substring</a:t>
            </a:r>
            <a:r>
              <a:rPr lang="en-US" dirty="0"/>
              <a:t>(1,3)</a:t>
            </a:r>
          </a:p>
        </p:txBody>
      </p:sp>
      <p:sp>
        <p:nvSpPr>
          <p:cNvPr id="58" name="TextBox 57"/>
          <p:cNvSpPr txBox="1"/>
          <p:nvPr/>
        </p:nvSpPr>
        <p:spPr>
          <a:xfrm>
            <a:off x="5572318" y="2800350"/>
            <a:ext cx="352982"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el</a:t>
            </a:r>
          </a:p>
        </p:txBody>
      </p:sp>
      <p:sp>
        <p:nvSpPr>
          <p:cNvPr id="59" name="Right Arrow 58"/>
          <p:cNvSpPr/>
          <p:nvPr/>
        </p:nvSpPr>
        <p:spPr>
          <a:xfrm>
            <a:off x="2743200" y="2876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4995959" y="2876550"/>
            <a:ext cx="5334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09600" y="34099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64" name="TextBox 63"/>
          <p:cNvSpPr txBox="1"/>
          <p:nvPr/>
        </p:nvSpPr>
        <p:spPr>
          <a:xfrm>
            <a:off x="3276600" y="3409950"/>
            <a:ext cx="16764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a:t>s.substring(0,4)</a:t>
            </a:r>
          </a:p>
        </p:txBody>
      </p:sp>
      <p:sp>
        <p:nvSpPr>
          <p:cNvPr id="65" name="TextBox 64"/>
          <p:cNvSpPr txBox="1"/>
          <p:nvPr/>
        </p:nvSpPr>
        <p:spPr>
          <a:xfrm>
            <a:off x="5572318" y="3409950"/>
            <a:ext cx="647485"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err="1"/>
              <a:t>Welc</a:t>
            </a:r>
            <a:endParaRPr lang="en-US" dirty="0"/>
          </a:p>
        </p:txBody>
      </p:sp>
      <p:sp>
        <p:nvSpPr>
          <p:cNvPr id="66" name="Right Arrow 65"/>
          <p:cNvSpPr/>
          <p:nvPr/>
        </p:nvSpPr>
        <p:spPr>
          <a:xfrm>
            <a:off x="2743200" y="34861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995959" y="3486150"/>
            <a:ext cx="5334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609600" y="3943350"/>
            <a:ext cx="2065374"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70" name="TextBox 69"/>
          <p:cNvSpPr txBox="1"/>
          <p:nvPr/>
        </p:nvSpPr>
        <p:spPr>
          <a:xfrm>
            <a:off x="3276600" y="3943350"/>
            <a:ext cx="1676400"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a:t>s.substring(2,4)</a:t>
            </a:r>
          </a:p>
        </p:txBody>
      </p:sp>
      <p:sp>
        <p:nvSpPr>
          <p:cNvPr id="71" name="TextBox 70"/>
          <p:cNvSpPr txBox="1"/>
          <p:nvPr/>
        </p:nvSpPr>
        <p:spPr>
          <a:xfrm>
            <a:off x="5572318" y="3943350"/>
            <a:ext cx="335348"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err="1"/>
              <a:t>lc</a:t>
            </a:r>
            <a:endParaRPr lang="en-US" dirty="0"/>
          </a:p>
        </p:txBody>
      </p:sp>
      <p:sp>
        <p:nvSpPr>
          <p:cNvPr id="72" name="Right Arrow 71"/>
          <p:cNvSpPr/>
          <p:nvPr/>
        </p:nvSpPr>
        <p:spPr>
          <a:xfrm>
            <a:off x="2743200" y="40195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4995959" y="4019550"/>
            <a:ext cx="5334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 y="57150"/>
            <a:ext cx="4223272" cy="646331"/>
          </a:xfrm>
          <a:prstGeom prst="rect">
            <a:avLst/>
          </a:prstGeom>
          <a:noFill/>
        </p:spPr>
        <p:txBody>
          <a:bodyPr wrap="none" rtlCol="0">
            <a:spAutoFit/>
          </a:bodyPr>
          <a:lstStyle/>
          <a:p>
            <a:r>
              <a:rPr lang="en-US" sz="3600" dirty="0"/>
              <a:t>Operations on Strings</a:t>
            </a:r>
          </a:p>
        </p:txBody>
      </p:sp>
      <p:sp>
        <p:nvSpPr>
          <p:cNvPr id="28" name="Rectangle 27"/>
          <p:cNvSpPr/>
          <p:nvPr/>
        </p:nvSpPr>
        <p:spPr>
          <a:xfrm>
            <a:off x="228600" y="895350"/>
            <a:ext cx="7848600" cy="338554"/>
          </a:xfrm>
          <a:prstGeom prst="rect">
            <a:avLst/>
          </a:prstGeom>
        </p:spPr>
        <p:txBody>
          <a:bodyPr wrap="square">
            <a:spAutoFit/>
          </a:bodyPr>
          <a:lstStyle/>
          <a:p>
            <a:pPr>
              <a:buFont typeface="Wingdings" pitchFamily="2" charset="2"/>
              <a:buChar char="Ø"/>
            </a:pPr>
            <a:r>
              <a:rPr lang="en-US" sz="1600" b="1" dirty="0" err="1"/>
              <a:t>toLowerCase</a:t>
            </a:r>
            <a:r>
              <a:rPr lang="en-US" sz="1600" b="1" dirty="0"/>
              <a:t>(): </a:t>
            </a:r>
            <a:r>
              <a:rPr lang="en-US" sz="1600" dirty="0"/>
              <a:t>returns the string in lowercase letter. </a:t>
            </a:r>
          </a:p>
        </p:txBody>
      </p:sp>
      <p:sp>
        <p:nvSpPr>
          <p:cNvPr id="36" name="TextBox 35"/>
          <p:cNvSpPr txBox="1"/>
          <p:nvPr/>
        </p:nvSpPr>
        <p:spPr>
          <a:xfrm>
            <a:off x="304800" y="1438468"/>
            <a:ext cx="2178610"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37" name="TextBox 36"/>
          <p:cNvSpPr txBox="1"/>
          <p:nvPr/>
        </p:nvSpPr>
        <p:spPr>
          <a:xfrm>
            <a:off x="3020896" y="1428750"/>
            <a:ext cx="1681358"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s.toLowerCase</a:t>
            </a:r>
            <a:r>
              <a:rPr lang="en-US" dirty="0"/>
              <a:t>()</a:t>
            </a:r>
          </a:p>
        </p:txBody>
      </p:sp>
      <p:sp>
        <p:nvSpPr>
          <p:cNvPr id="38" name="TextBox 37"/>
          <p:cNvSpPr txBox="1"/>
          <p:nvPr/>
        </p:nvSpPr>
        <p:spPr>
          <a:xfrm>
            <a:off x="5562600" y="1428750"/>
            <a:ext cx="1033488"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welcome</a:t>
            </a:r>
          </a:p>
        </p:txBody>
      </p:sp>
      <p:sp>
        <p:nvSpPr>
          <p:cNvPr id="39" name="Right Arrow 38"/>
          <p:cNvSpPr/>
          <p:nvPr/>
        </p:nvSpPr>
        <p:spPr>
          <a:xfrm>
            <a:off x="2515625" y="1504950"/>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4800600" y="1504950"/>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04800" y="2876550"/>
            <a:ext cx="2030556" cy="369332"/>
          </a:xfrm>
          <a:prstGeom prst="rect">
            <a:avLst/>
          </a:prstGeom>
          <a:ln/>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String s=“welcome”</a:t>
            </a:r>
          </a:p>
        </p:txBody>
      </p:sp>
      <p:sp>
        <p:nvSpPr>
          <p:cNvPr id="29" name="TextBox 28"/>
          <p:cNvSpPr txBox="1"/>
          <p:nvPr/>
        </p:nvSpPr>
        <p:spPr>
          <a:xfrm>
            <a:off x="3020896" y="2866832"/>
            <a:ext cx="1690719"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err="1"/>
              <a:t>s.toUpperCase</a:t>
            </a:r>
            <a:r>
              <a:rPr lang="en-US" dirty="0"/>
              <a:t>()</a:t>
            </a:r>
          </a:p>
        </p:txBody>
      </p:sp>
      <p:sp>
        <p:nvSpPr>
          <p:cNvPr id="30" name="TextBox 29"/>
          <p:cNvSpPr txBox="1"/>
          <p:nvPr/>
        </p:nvSpPr>
        <p:spPr>
          <a:xfrm>
            <a:off x="5562600" y="2866832"/>
            <a:ext cx="1180388" cy="369332"/>
          </a:xfrm>
          <a:prstGeom prst="rect">
            <a:avLst/>
          </a:prstGeom>
          <a:ln/>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WELCOME</a:t>
            </a:r>
          </a:p>
        </p:txBody>
      </p:sp>
      <p:sp>
        <p:nvSpPr>
          <p:cNvPr id="31" name="Right Arrow 30"/>
          <p:cNvSpPr/>
          <p:nvPr/>
        </p:nvSpPr>
        <p:spPr>
          <a:xfrm>
            <a:off x="2423570" y="2943032"/>
            <a:ext cx="4572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4800600" y="2943032"/>
            <a:ext cx="685800" cy="228600"/>
          </a:xfrm>
          <a:prstGeom prst="rightArrow">
            <a:avLst/>
          </a:prstGeom>
          <a:solidFill>
            <a:srgbClr val="2F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4800" y="2190750"/>
            <a:ext cx="7848600" cy="338554"/>
          </a:xfrm>
          <a:prstGeom prst="rect">
            <a:avLst/>
          </a:prstGeom>
        </p:spPr>
        <p:txBody>
          <a:bodyPr wrap="square">
            <a:spAutoFit/>
          </a:bodyPr>
          <a:lstStyle/>
          <a:p>
            <a:pPr>
              <a:buFont typeface="Wingdings" pitchFamily="2" charset="2"/>
              <a:buChar char="Ø"/>
            </a:pPr>
            <a:r>
              <a:rPr lang="en-US" sz="1600" b="1" dirty="0" err="1"/>
              <a:t>toUpperCase</a:t>
            </a:r>
            <a:r>
              <a:rPr lang="en-US" sz="1600" b="1" dirty="0"/>
              <a:t>(): </a:t>
            </a:r>
            <a:r>
              <a:rPr lang="en-US" sz="1600" dirty="0"/>
              <a:t>returns the string in Uppercase letter.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7239000" cy="613171"/>
          </a:xfrm>
        </p:spPr>
        <p:txBody>
          <a:bodyPr>
            <a:normAutofit fontScale="90000"/>
          </a:bodyPr>
          <a:lstStyle/>
          <a:p>
            <a:r>
              <a:rPr lang="en-US" dirty="0"/>
              <a:t>Class &amp; Object</a:t>
            </a:r>
          </a:p>
        </p:txBody>
      </p:sp>
      <p:sp>
        <p:nvSpPr>
          <p:cNvPr id="5" name="Rectangle 4"/>
          <p:cNvSpPr/>
          <p:nvPr/>
        </p:nvSpPr>
        <p:spPr>
          <a:xfrm>
            <a:off x="838200" y="1123950"/>
            <a:ext cx="4267200" cy="3308598"/>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1100" dirty="0"/>
              <a:t>class </a:t>
            </a:r>
            <a:r>
              <a:rPr lang="en-US" sz="1100" dirty="0">
                <a:solidFill>
                  <a:srgbClr val="FF0000"/>
                </a:solidFill>
              </a:rPr>
              <a:t>Employee</a:t>
            </a:r>
            <a:r>
              <a:rPr lang="en-US" sz="1100" dirty="0"/>
              <a:t> </a:t>
            </a:r>
          </a:p>
          <a:p>
            <a:r>
              <a:rPr lang="en-US" sz="1100" dirty="0"/>
              <a:t>{</a:t>
            </a:r>
          </a:p>
          <a:p>
            <a:pPr lvl="1"/>
            <a:r>
              <a:rPr lang="en-US" sz="1100" dirty="0" err="1"/>
              <a:t>int</a:t>
            </a:r>
            <a:r>
              <a:rPr lang="en-US" sz="1100" dirty="0"/>
              <a:t> </a:t>
            </a:r>
            <a:r>
              <a:rPr lang="en-US" sz="1100" dirty="0" err="1"/>
              <a:t>eid</a:t>
            </a:r>
            <a:r>
              <a:rPr lang="en-US" sz="1100" dirty="0"/>
              <a:t>;</a:t>
            </a:r>
          </a:p>
          <a:p>
            <a:pPr lvl="1"/>
            <a:r>
              <a:rPr lang="en-US" sz="1100" dirty="0"/>
              <a:t>String </a:t>
            </a:r>
            <a:r>
              <a:rPr lang="en-US" sz="1100" dirty="0" err="1"/>
              <a:t>ename</a:t>
            </a:r>
            <a:r>
              <a:rPr lang="en-US" sz="1100" dirty="0"/>
              <a:t>;</a:t>
            </a:r>
          </a:p>
          <a:p>
            <a:pPr lvl="1"/>
            <a:r>
              <a:rPr lang="en-US" sz="1100" dirty="0"/>
              <a:t>double </a:t>
            </a:r>
            <a:r>
              <a:rPr lang="en-US" sz="1100" dirty="0" err="1"/>
              <a:t>sal</a:t>
            </a:r>
            <a:r>
              <a:rPr lang="en-US" sz="1100" dirty="0"/>
              <a:t>;</a:t>
            </a:r>
          </a:p>
          <a:p>
            <a:pPr lvl="1"/>
            <a:r>
              <a:rPr lang="en-US" sz="1100" dirty="0"/>
              <a:t>String job;</a:t>
            </a:r>
          </a:p>
          <a:p>
            <a:pPr lvl="1"/>
            <a:endParaRPr lang="en-US" sz="1100" dirty="0"/>
          </a:p>
          <a:p>
            <a:pPr lvl="1"/>
            <a:r>
              <a:rPr lang="en-US" sz="1100" dirty="0"/>
              <a:t>void display() </a:t>
            </a:r>
          </a:p>
          <a:p>
            <a:pPr lvl="1"/>
            <a:r>
              <a:rPr lang="en-US" sz="1100" dirty="0"/>
              <a:t>{</a:t>
            </a:r>
          </a:p>
          <a:p>
            <a:pPr lvl="1"/>
            <a:r>
              <a:rPr lang="en-US" sz="1100" dirty="0" err="1"/>
              <a:t>System.out.println</a:t>
            </a:r>
            <a:r>
              <a:rPr lang="en-US" sz="1100" dirty="0"/>
              <a:t>(</a:t>
            </a:r>
            <a:r>
              <a:rPr lang="en-US" sz="1100" dirty="0" err="1"/>
              <a:t>eid</a:t>
            </a:r>
            <a:r>
              <a:rPr lang="en-US" sz="1100" dirty="0"/>
              <a:t>);</a:t>
            </a:r>
          </a:p>
          <a:p>
            <a:pPr lvl="1"/>
            <a:r>
              <a:rPr lang="en-US" sz="1100" dirty="0" err="1"/>
              <a:t>System.out.println</a:t>
            </a:r>
            <a:r>
              <a:rPr lang="en-US" sz="1100" dirty="0"/>
              <a:t>(</a:t>
            </a:r>
            <a:r>
              <a:rPr lang="en-US" sz="1100" dirty="0" err="1"/>
              <a:t>ename</a:t>
            </a:r>
            <a:r>
              <a:rPr lang="en-US" sz="1100" dirty="0"/>
              <a:t>);</a:t>
            </a:r>
          </a:p>
          <a:p>
            <a:pPr lvl="1"/>
            <a:r>
              <a:rPr lang="en-US" sz="1100" dirty="0" err="1"/>
              <a:t>System.out.println</a:t>
            </a:r>
            <a:r>
              <a:rPr lang="en-US" sz="1100" dirty="0"/>
              <a:t>(</a:t>
            </a:r>
            <a:r>
              <a:rPr lang="en-US" sz="1100" dirty="0" err="1"/>
              <a:t>sal</a:t>
            </a:r>
            <a:r>
              <a:rPr lang="en-US" sz="1100" dirty="0"/>
              <a:t>);</a:t>
            </a:r>
          </a:p>
          <a:p>
            <a:pPr lvl="1"/>
            <a:r>
              <a:rPr lang="en-US" sz="1100" dirty="0" err="1"/>
              <a:t>System.out.println</a:t>
            </a:r>
            <a:r>
              <a:rPr lang="en-US" sz="1100" dirty="0"/>
              <a:t>(job);</a:t>
            </a:r>
          </a:p>
          <a:p>
            <a:pPr lvl="1"/>
            <a:r>
              <a:rPr lang="en-US" sz="1100" dirty="0"/>
              <a:t>}</a:t>
            </a:r>
          </a:p>
          <a:p>
            <a:pPr lvl="1"/>
            <a:r>
              <a:rPr lang="en-US" sz="1100" dirty="0"/>
              <a:t>void bonus()</a:t>
            </a:r>
          </a:p>
          <a:p>
            <a:pPr lvl="1"/>
            <a:r>
              <a:rPr lang="en-US" sz="1100" dirty="0"/>
              <a:t>{</a:t>
            </a:r>
          </a:p>
          <a:p>
            <a:pPr lvl="1"/>
            <a:r>
              <a:rPr lang="en-US" sz="1100" dirty="0" err="1"/>
              <a:t>System.out.println</a:t>
            </a:r>
            <a:r>
              <a:rPr lang="en-US" sz="1100" dirty="0"/>
              <a:t>((</a:t>
            </a:r>
            <a:r>
              <a:rPr lang="en-US" sz="1100" dirty="0" err="1"/>
              <a:t>sal</a:t>
            </a:r>
            <a:r>
              <a:rPr lang="en-US" sz="1100" dirty="0"/>
              <a:t> *10) /100);</a:t>
            </a:r>
          </a:p>
          <a:p>
            <a:pPr lvl="1"/>
            <a:r>
              <a:rPr lang="en-US" sz="1100" dirty="0"/>
              <a:t>}</a:t>
            </a:r>
          </a:p>
          <a:p>
            <a:r>
              <a:rPr lang="en-US" sz="1100" dirty="0"/>
              <a:t>}</a:t>
            </a:r>
          </a:p>
        </p:txBody>
      </p:sp>
      <p:sp>
        <p:nvSpPr>
          <p:cNvPr id="10" name="Right Brace 9"/>
          <p:cNvSpPr/>
          <p:nvPr/>
        </p:nvSpPr>
        <p:spPr>
          <a:xfrm>
            <a:off x="2209800" y="1428750"/>
            <a:ext cx="152400" cy="7620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p:cNvSpPr txBox="1"/>
          <p:nvPr/>
        </p:nvSpPr>
        <p:spPr>
          <a:xfrm>
            <a:off x="2438400" y="1657350"/>
            <a:ext cx="1037463"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Variables</a:t>
            </a:r>
          </a:p>
        </p:txBody>
      </p:sp>
      <p:sp>
        <p:nvSpPr>
          <p:cNvPr id="12" name="Right Brace 11"/>
          <p:cNvSpPr/>
          <p:nvPr/>
        </p:nvSpPr>
        <p:spPr>
          <a:xfrm>
            <a:off x="3352800" y="2571750"/>
            <a:ext cx="457200" cy="16764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p:cNvSpPr txBox="1"/>
          <p:nvPr/>
        </p:nvSpPr>
        <p:spPr>
          <a:xfrm>
            <a:off x="3886200" y="3257550"/>
            <a:ext cx="1028230"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dirty="0"/>
              <a:t>Methods</a:t>
            </a:r>
          </a:p>
        </p:txBody>
      </p:sp>
      <p:sp>
        <p:nvSpPr>
          <p:cNvPr id="15" name="Left Brace 14"/>
          <p:cNvSpPr/>
          <p:nvPr/>
        </p:nvSpPr>
        <p:spPr>
          <a:xfrm>
            <a:off x="609600" y="1276350"/>
            <a:ext cx="228600" cy="312420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TextBox 15"/>
          <p:cNvSpPr txBox="1"/>
          <p:nvPr/>
        </p:nvSpPr>
        <p:spPr>
          <a:xfrm rot="16200000">
            <a:off x="-181666" y="2753416"/>
            <a:ext cx="103746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dirty="0"/>
              <a:t>Class</a:t>
            </a:r>
          </a:p>
        </p:txBody>
      </p:sp>
      <p:sp>
        <p:nvSpPr>
          <p:cNvPr id="17" name="TextBox 16"/>
          <p:cNvSpPr txBox="1"/>
          <p:nvPr/>
        </p:nvSpPr>
        <p:spPr>
          <a:xfrm>
            <a:off x="5410200" y="1276350"/>
            <a:ext cx="2366738" cy="1384995"/>
          </a:xfrm>
          <a:prstGeom prst="rect">
            <a:avLst/>
          </a:prstGeom>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1200" b="1" dirty="0"/>
              <a:t>Employee </a:t>
            </a:r>
            <a:r>
              <a:rPr lang="en-US" sz="1200" b="1" dirty="0">
                <a:solidFill>
                  <a:srgbClr val="FF0000"/>
                </a:solidFill>
              </a:rPr>
              <a:t>emp1</a:t>
            </a:r>
            <a:r>
              <a:rPr lang="en-US" sz="1200" b="1" dirty="0"/>
              <a:t>=new Employee();</a:t>
            </a:r>
          </a:p>
          <a:p>
            <a:r>
              <a:rPr lang="en-US" sz="1200" dirty="0"/>
              <a:t>emp1.eid=1020;</a:t>
            </a:r>
          </a:p>
          <a:p>
            <a:r>
              <a:rPr lang="en-US" sz="1200" dirty="0"/>
              <a:t>emp1.ename="John";</a:t>
            </a:r>
          </a:p>
          <a:p>
            <a:r>
              <a:rPr lang="en-US" sz="1200" dirty="0"/>
              <a:t>emp1.sal=80000;</a:t>
            </a:r>
          </a:p>
          <a:p>
            <a:r>
              <a:rPr lang="en-US" sz="1200" dirty="0"/>
              <a:t>emp1.job="Manager";</a:t>
            </a:r>
          </a:p>
          <a:p>
            <a:endParaRPr lang="en-US" sz="1200" dirty="0"/>
          </a:p>
          <a:p>
            <a:r>
              <a:rPr lang="en-US" sz="1200" dirty="0"/>
              <a:t>emp1.display();</a:t>
            </a:r>
          </a:p>
        </p:txBody>
      </p:sp>
      <p:sp>
        <p:nvSpPr>
          <p:cNvPr id="18" name="Rectangle 17"/>
          <p:cNvSpPr/>
          <p:nvPr/>
        </p:nvSpPr>
        <p:spPr>
          <a:xfrm>
            <a:off x="5410200" y="2876550"/>
            <a:ext cx="2362200" cy="138499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200" b="1" dirty="0"/>
              <a:t>Employee </a:t>
            </a:r>
            <a:r>
              <a:rPr lang="en-US" sz="1200" b="1" dirty="0">
                <a:solidFill>
                  <a:srgbClr val="FF0000"/>
                </a:solidFill>
              </a:rPr>
              <a:t>emp2</a:t>
            </a:r>
            <a:r>
              <a:rPr lang="en-US" sz="1200" b="1" dirty="0"/>
              <a:t>=new Employee();</a:t>
            </a:r>
          </a:p>
          <a:p>
            <a:r>
              <a:rPr lang="en-US" sz="1200" dirty="0"/>
              <a:t>emp2.eid=1021;</a:t>
            </a:r>
          </a:p>
          <a:p>
            <a:r>
              <a:rPr lang="en-US" sz="1200" dirty="0"/>
              <a:t>emp2.ename="David";</a:t>
            </a:r>
          </a:p>
          <a:p>
            <a:r>
              <a:rPr lang="en-US" sz="1200" dirty="0"/>
              <a:t>emp2.sal=50000;</a:t>
            </a:r>
          </a:p>
          <a:p>
            <a:r>
              <a:rPr lang="en-US" sz="1200" dirty="0"/>
              <a:t>emp2.job="Tech Assistant";</a:t>
            </a:r>
          </a:p>
          <a:p>
            <a:endParaRPr lang="en-US" sz="1200" dirty="0"/>
          </a:p>
          <a:p>
            <a:r>
              <a:rPr lang="en-US" sz="1200" dirty="0"/>
              <a:t>emp2.display();</a:t>
            </a:r>
          </a:p>
        </p:txBody>
      </p:sp>
      <p:sp>
        <p:nvSpPr>
          <p:cNvPr id="22" name="Rounded Rectangular Callout 21"/>
          <p:cNvSpPr/>
          <p:nvPr/>
        </p:nvSpPr>
        <p:spPr>
          <a:xfrm>
            <a:off x="7620000" y="2495550"/>
            <a:ext cx="1219200" cy="457200"/>
          </a:xfrm>
          <a:prstGeom prst="wedgeRoundRectCallout">
            <a:avLst>
              <a:gd name="adj1" fmla="val -35730"/>
              <a:gd name="adj2" fmla="val 7071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Object2</a:t>
            </a:r>
          </a:p>
        </p:txBody>
      </p:sp>
      <p:sp>
        <p:nvSpPr>
          <p:cNvPr id="23" name="Rounded Rectangular Callout 22"/>
          <p:cNvSpPr/>
          <p:nvPr/>
        </p:nvSpPr>
        <p:spPr>
          <a:xfrm>
            <a:off x="7543800" y="819150"/>
            <a:ext cx="1219200" cy="457200"/>
          </a:xfrm>
          <a:prstGeom prst="wedgeRoundRectCallout">
            <a:avLst>
              <a:gd name="adj1" fmla="val -35730"/>
              <a:gd name="adj2" fmla="val 7071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Object1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a:xfrm>
            <a:off x="457200" y="895351"/>
            <a:ext cx="8229600" cy="609600"/>
          </a:xfrm>
        </p:spPr>
        <p:txBody>
          <a:bodyPr>
            <a:normAutofit/>
          </a:bodyPr>
          <a:lstStyle/>
          <a:p>
            <a:r>
              <a:rPr lang="en-US" sz="2800" dirty="0"/>
              <a:t>main() within class</a:t>
            </a:r>
          </a:p>
        </p:txBody>
      </p:sp>
      <p:sp>
        <p:nvSpPr>
          <p:cNvPr id="4" name="Rectangle 3"/>
          <p:cNvSpPr/>
          <p:nvPr/>
        </p:nvSpPr>
        <p:spPr>
          <a:xfrm>
            <a:off x="609600" y="1962150"/>
            <a:ext cx="8077200" cy="225446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400" b="1" dirty="0">
                <a:solidFill>
                  <a:srgbClr val="7F0055"/>
                </a:solidFill>
                <a:latin typeface="Courier New" pitchFamily="49" charset="0"/>
                <a:cs typeface="Courier New" pitchFamily="49" charset="0"/>
              </a:rPr>
              <a:t>class</a:t>
            </a:r>
            <a:r>
              <a:rPr lang="en-US" sz="1400" b="1" dirty="0">
                <a:solidFill>
                  <a:srgbClr val="000000"/>
                </a:solidFill>
                <a:latin typeface="Courier New" pitchFamily="49" charset="0"/>
                <a:cs typeface="Courier New" pitchFamily="49" charset="0"/>
              </a:rPr>
              <a:t> Student{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int</a:t>
            </a:r>
            <a:r>
              <a:rPr lang="en-US" sz="1400" b="1" dirty="0">
                <a:solidFill>
                  <a:srgbClr val="000000"/>
                </a:solidFill>
                <a:latin typeface="Courier New" pitchFamily="49" charset="0"/>
                <a:cs typeface="Courier New" pitchFamily="49" charset="0"/>
              </a:rPr>
              <a:t> id=101;  </a:t>
            </a:r>
            <a:r>
              <a:rPr lang="en-US" sz="1400" b="1" dirty="0">
                <a:solidFill>
                  <a:srgbClr val="3F7F5F"/>
                </a:solidFill>
                <a:latin typeface="Courier New" pitchFamily="49" charset="0"/>
                <a:cs typeface="Courier New" pitchFamily="49" charset="0"/>
              </a:rPr>
              <a:t>//field or data member or instance variable  </a:t>
            </a:r>
          </a:p>
          <a:p>
            <a:r>
              <a:rPr lang="en-US" sz="1400" b="1" dirty="0">
                <a:solidFill>
                  <a:srgbClr val="000000"/>
                </a:solidFill>
                <a:latin typeface="Courier New" pitchFamily="49" charset="0"/>
                <a:cs typeface="Courier New" pitchFamily="49" charset="0"/>
              </a:rPr>
              <a:t> String name=“Anil”;  </a:t>
            </a:r>
          </a:p>
          <a:p>
            <a:r>
              <a:rPr lang="en-US" sz="1400" b="1" dirty="0">
                <a:solidFill>
                  <a:srgbClr val="000000"/>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public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static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void</a:t>
            </a:r>
            <a:r>
              <a:rPr lang="en-US" sz="1400" b="1" dirty="0">
                <a:solidFill>
                  <a:srgbClr val="000000"/>
                </a:solidFill>
                <a:latin typeface="Courier New" pitchFamily="49" charset="0"/>
                <a:cs typeface="Courier New" pitchFamily="49" charset="0"/>
              </a:rPr>
              <a:t> main(String </a:t>
            </a:r>
            <a:r>
              <a:rPr lang="en-US" sz="1400" b="1" dirty="0" err="1">
                <a:solidFill>
                  <a:srgbClr val="000000"/>
                </a:solidFill>
                <a:latin typeface="Courier New" pitchFamily="49" charset="0"/>
                <a:cs typeface="Courier New" pitchFamily="49" charset="0"/>
              </a:rPr>
              <a:t>args</a:t>
            </a:r>
            <a:r>
              <a:rPr lang="en-US" sz="1400" b="1" dirty="0">
                <a:solidFill>
                  <a:srgbClr val="000000"/>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Student s1=</a:t>
            </a:r>
            <a:r>
              <a:rPr lang="en-US" sz="1400" b="1" dirty="0">
                <a:solidFill>
                  <a:srgbClr val="7F0055"/>
                </a:solidFill>
                <a:latin typeface="Courier New" pitchFamily="49" charset="0"/>
                <a:cs typeface="Courier New" pitchFamily="49" charset="0"/>
              </a:rPr>
              <a:t>new</a:t>
            </a:r>
            <a:r>
              <a:rPr lang="en-US" sz="1400" b="1" dirty="0">
                <a:solidFill>
                  <a:srgbClr val="000000"/>
                </a:solidFill>
                <a:latin typeface="Courier New" pitchFamily="49" charset="0"/>
                <a:cs typeface="Courier New" pitchFamily="49" charset="0"/>
              </a:rPr>
              <a:t> Student();</a:t>
            </a:r>
            <a:r>
              <a:rPr lang="en-US" sz="1400" b="1" dirty="0">
                <a:solidFill>
                  <a:srgbClr val="3F7F5F"/>
                </a:solidFill>
                <a:latin typeface="Courier New" pitchFamily="49" charset="0"/>
                <a:cs typeface="Courier New" pitchFamily="49" charset="0"/>
              </a:rPr>
              <a:t>//creating an object of Student  </a:t>
            </a:r>
          </a:p>
          <a:p>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(s1.id);</a:t>
            </a:r>
            <a:r>
              <a:rPr lang="en-US" sz="1400" b="1" dirty="0">
                <a:solidFill>
                  <a:srgbClr val="3F7F5F"/>
                </a:solidFill>
                <a:latin typeface="Courier New" pitchFamily="49" charset="0"/>
                <a:cs typeface="Courier New" pitchFamily="49" charset="0"/>
              </a:rPr>
              <a:t>//accessing member through reference variable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(s1.name);  </a:t>
            </a:r>
          </a:p>
          <a:p>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a:t>
            </a:r>
            <a:r>
              <a:rPr lang="en-US" sz="1600" b="1" dirty="0">
                <a:solidFill>
                  <a:srgbClr val="000000"/>
                </a:solidFill>
                <a:latin typeface="Courier New" pitchFamily="49" charset="0"/>
                <a:cs typeface="Courier New" pitchFamily="49" charset="0"/>
              </a:rPr>
              <a:t> </a:t>
            </a:r>
          </a:p>
        </p:txBody>
      </p:sp>
      <p:sp>
        <p:nvSpPr>
          <p:cNvPr id="5" name="TextBox 4"/>
          <p:cNvSpPr txBox="1"/>
          <p:nvPr/>
        </p:nvSpPr>
        <p:spPr>
          <a:xfrm>
            <a:off x="3429000" y="1504950"/>
            <a:ext cx="1353512"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Student.java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a:xfrm>
            <a:off x="181035" y="735789"/>
            <a:ext cx="8229600" cy="388161"/>
          </a:xfrm>
        </p:spPr>
        <p:txBody>
          <a:bodyPr>
            <a:noAutofit/>
          </a:bodyPr>
          <a:lstStyle/>
          <a:p>
            <a:r>
              <a:rPr lang="en-US" sz="2400" dirty="0"/>
              <a:t>main() outside class</a:t>
            </a:r>
          </a:p>
          <a:p>
            <a:pPr>
              <a:buFont typeface="Wingdings" pitchFamily="2" charset="2"/>
              <a:buChar char="Ø"/>
            </a:pPr>
            <a:r>
              <a:rPr lang="en-US" sz="1600" dirty="0"/>
              <a:t>In real time development, we create classes and use it from another class. It is a better approach than previous one. </a:t>
            </a:r>
          </a:p>
          <a:p>
            <a:pPr>
              <a:buFont typeface="Wingdings" pitchFamily="2" charset="2"/>
              <a:buChar char="Ø"/>
            </a:pPr>
            <a:r>
              <a:rPr lang="en-US" sz="1600" dirty="0"/>
              <a:t>We can have multiple classes in different java files or single java file. </a:t>
            </a:r>
          </a:p>
          <a:p>
            <a:endParaRPr lang="en-US" sz="1400" dirty="0"/>
          </a:p>
        </p:txBody>
      </p:sp>
      <p:sp>
        <p:nvSpPr>
          <p:cNvPr id="5" name="Rectangle 4"/>
          <p:cNvSpPr/>
          <p:nvPr/>
        </p:nvSpPr>
        <p:spPr>
          <a:xfrm>
            <a:off x="381000" y="2800350"/>
            <a:ext cx="2971800" cy="154657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600" b="1" dirty="0">
                <a:solidFill>
                  <a:srgbClr val="7F0055"/>
                </a:solidFill>
                <a:latin typeface="Courier New" pitchFamily="49" charset="0"/>
                <a:cs typeface="Courier New" pitchFamily="49" charset="0"/>
              </a:rPr>
              <a:t>class</a:t>
            </a:r>
            <a:r>
              <a:rPr lang="en-US" sz="1600" b="1" dirty="0">
                <a:solidFill>
                  <a:srgbClr val="000000"/>
                </a:solidFill>
                <a:latin typeface="Courier New" pitchFamily="49" charset="0"/>
                <a:cs typeface="Courier New" pitchFamily="49" charset="0"/>
              </a:rPr>
              <a:t> Student</a:t>
            </a:r>
          </a:p>
          <a:p>
            <a:r>
              <a:rPr lang="en-US" sz="1600" b="1" dirty="0">
                <a:solidFill>
                  <a:srgbClr val="000000"/>
                </a:solidFill>
                <a:latin typeface="Courier New" pitchFamily="49" charset="0"/>
                <a:cs typeface="Courier New" pitchFamily="49" charset="0"/>
              </a:rPr>
              <a:t>{  </a:t>
            </a:r>
          </a:p>
          <a:p>
            <a:r>
              <a:rPr lang="en-US" sz="1600" b="1" dirty="0">
                <a:solidFill>
                  <a:srgbClr val="000000"/>
                </a:solidFill>
                <a:latin typeface="Courier New" pitchFamily="49" charset="0"/>
                <a:cs typeface="Courier New" pitchFamily="49" charset="0"/>
              </a:rPr>
              <a:t> </a:t>
            </a:r>
            <a:r>
              <a:rPr lang="en-US" sz="1600" b="1" dirty="0">
                <a:solidFill>
                  <a:srgbClr val="7F0055"/>
                </a:solidFill>
                <a:latin typeface="Courier New" pitchFamily="49" charset="0"/>
                <a:cs typeface="Courier New" pitchFamily="49" charset="0"/>
              </a:rPr>
              <a:t>int</a:t>
            </a:r>
            <a:r>
              <a:rPr lang="en-US" sz="1600" b="1" dirty="0">
                <a:solidFill>
                  <a:srgbClr val="000000"/>
                </a:solidFill>
                <a:latin typeface="Courier New" pitchFamily="49" charset="0"/>
                <a:cs typeface="Courier New" pitchFamily="49" charset="0"/>
              </a:rPr>
              <a:t> id=101;  </a:t>
            </a:r>
          </a:p>
          <a:p>
            <a:r>
              <a:rPr lang="en-US" sz="1600" b="1" dirty="0">
                <a:solidFill>
                  <a:srgbClr val="000000"/>
                </a:solidFill>
                <a:latin typeface="Courier New" pitchFamily="49" charset="0"/>
                <a:cs typeface="Courier New" pitchFamily="49" charset="0"/>
              </a:rPr>
              <a:t> String name=“Anil”;  </a:t>
            </a:r>
          </a:p>
          <a:p>
            <a:r>
              <a:rPr lang="en-US" sz="1600" b="1" dirty="0">
                <a:solidFill>
                  <a:srgbClr val="000000"/>
                </a:solidFill>
                <a:latin typeface="Courier New" pitchFamily="49" charset="0"/>
                <a:cs typeface="Courier New" pitchFamily="49" charset="0"/>
              </a:rPr>
              <a:t>} </a:t>
            </a:r>
          </a:p>
          <a:p>
            <a:r>
              <a:rPr lang="en-US" sz="1600" b="1" dirty="0">
                <a:solidFill>
                  <a:srgbClr val="000000"/>
                </a:solidFill>
                <a:latin typeface="Courier New" pitchFamily="49" charset="0"/>
                <a:cs typeface="Courier New" pitchFamily="49" charset="0"/>
              </a:rPr>
              <a:t> </a:t>
            </a:r>
          </a:p>
        </p:txBody>
      </p:sp>
      <p:sp>
        <p:nvSpPr>
          <p:cNvPr id="6" name="Rectangle 5"/>
          <p:cNvSpPr/>
          <p:nvPr/>
        </p:nvSpPr>
        <p:spPr>
          <a:xfrm>
            <a:off x="3657600" y="2608622"/>
            <a:ext cx="4648200" cy="1815882"/>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solidFill>
                  <a:srgbClr val="7F0055"/>
                </a:solidFill>
                <a:latin typeface="Courier New" pitchFamily="49" charset="0"/>
                <a:cs typeface="Courier New" pitchFamily="49" charset="0"/>
              </a:rPr>
              <a:t>Class</a:t>
            </a:r>
            <a:r>
              <a:rPr lang="en-US" sz="1400" b="1" dirty="0">
                <a:solidFill>
                  <a:srgbClr val="000000"/>
                </a:solidFill>
                <a:latin typeface="Courier New" pitchFamily="49" charset="0"/>
                <a:cs typeface="Courier New" pitchFamily="49" charset="0"/>
              </a:rPr>
              <a:t> Student1{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public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static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void</a:t>
            </a:r>
            <a:r>
              <a:rPr lang="en-US" sz="1400" b="1" dirty="0">
                <a:solidFill>
                  <a:srgbClr val="000000"/>
                </a:solidFill>
                <a:latin typeface="Courier New" pitchFamily="49" charset="0"/>
                <a:cs typeface="Courier New" pitchFamily="49" charset="0"/>
              </a:rPr>
              <a:t> main(String </a:t>
            </a:r>
            <a:r>
              <a:rPr lang="en-US" sz="1400" b="1" dirty="0" err="1">
                <a:solidFill>
                  <a:srgbClr val="000000"/>
                </a:solidFill>
                <a:latin typeface="Courier New" pitchFamily="49" charset="0"/>
                <a:cs typeface="Courier New" pitchFamily="49" charset="0"/>
              </a:rPr>
              <a:t>args</a:t>
            </a:r>
            <a:r>
              <a:rPr lang="en-US" sz="1400" b="1" dirty="0">
                <a:solidFill>
                  <a:srgbClr val="000000"/>
                </a:solidFill>
                <a:latin typeface="Courier New" pitchFamily="49" charset="0"/>
                <a:cs typeface="Courier New" pitchFamily="49" charset="0"/>
              </a:rPr>
              <a:t>[])</a:t>
            </a:r>
          </a:p>
          <a:p>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  Student s1=</a:t>
            </a:r>
            <a:r>
              <a:rPr lang="en-US" sz="1400" b="1" dirty="0">
                <a:solidFill>
                  <a:srgbClr val="7F0055"/>
                </a:solidFill>
                <a:latin typeface="Courier New" pitchFamily="49" charset="0"/>
                <a:cs typeface="Courier New" pitchFamily="49" charset="0"/>
              </a:rPr>
              <a:t>new</a:t>
            </a:r>
            <a:r>
              <a:rPr lang="en-US" sz="1400" b="1" dirty="0">
                <a:solidFill>
                  <a:srgbClr val="000000"/>
                </a:solidFill>
                <a:latin typeface="Courier New" pitchFamily="49" charset="0"/>
                <a:cs typeface="Courier New" pitchFamily="49" charset="0"/>
              </a:rPr>
              <a:t> Student();  </a:t>
            </a:r>
          </a:p>
          <a:p>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(s1.id);  </a:t>
            </a:r>
          </a:p>
          <a:p>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(s1.name);  </a:t>
            </a:r>
          </a:p>
          <a:p>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 </a:t>
            </a:r>
          </a:p>
        </p:txBody>
      </p:sp>
      <p:sp>
        <p:nvSpPr>
          <p:cNvPr id="7" name="TextBox 6"/>
          <p:cNvSpPr txBox="1"/>
          <p:nvPr/>
        </p:nvSpPr>
        <p:spPr>
          <a:xfrm>
            <a:off x="1066800" y="2266950"/>
            <a:ext cx="1353512"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Student.java</a:t>
            </a:r>
          </a:p>
        </p:txBody>
      </p:sp>
      <p:sp>
        <p:nvSpPr>
          <p:cNvPr id="8" name="TextBox 7"/>
          <p:cNvSpPr txBox="1"/>
          <p:nvPr/>
        </p:nvSpPr>
        <p:spPr>
          <a:xfrm>
            <a:off x="5029200" y="2114550"/>
            <a:ext cx="1470531"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Student1.java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8760" b="15951"/>
          <a:stretch>
            <a:fillRect/>
          </a:stretch>
        </p:blipFill>
        <p:spPr bwMode="auto">
          <a:xfrm>
            <a:off x="0" y="971550"/>
            <a:ext cx="9144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Eclipse Installation</a:t>
            </a:r>
          </a:p>
        </p:txBody>
      </p:sp>
    </p:spTree>
    <p:extLst>
      <p:ext uri="{BB962C8B-B14F-4D97-AF65-F5344CB8AC3E}">
        <p14:creationId xmlns:p14="http://schemas.microsoft.com/office/powerpoint/2010/main" val="1396297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p:txBody>
          <a:bodyPr/>
          <a:lstStyle/>
          <a:p>
            <a:r>
              <a:rPr lang="en-US" sz="2800" dirty="0"/>
              <a:t>3 ways to initialize object variables in java.</a:t>
            </a:r>
          </a:p>
          <a:p>
            <a:pPr lvl="1">
              <a:buFont typeface="Wingdings" pitchFamily="2" charset="2"/>
              <a:buChar char="Ø"/>
            </a:pPr>
            <a:r>
              <a:rPr lang="en-US" sz="2000" dirty="0"/>
              <a:t>By reference variable</a:t>
            </a:r>
          </a:p>
          <a:p>
            <a:pPr lvl="1">
              <a:buFont typeface="Wingdings" pitchFamily="2" charset="2"/>
              <a:buChar char="Ø"/>
            </a:pPr>
            <a:r>
              <a:rPr lang="en-US" sz="2000" dirty="0"/>
              <a:t>By method</a:t>
            </a:r>
          </a:p>
          <a:p>
            <a:pPr lvl="1">
              <a:buFont typeface="Wingdings" pitchFamily="2" charset="2"/>
              <a:buChar char="Ø"/>
            </a:pPr>
            <a:r>
              <a:rPr lang="en-US" sz="2000" dirty="0"/>
              <a:t>By constructor</a:t>
            </a:r>
            <a:endParaRPr lang="en-US" sz="2400" dirty="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p:txBody>
          <a:bodyPr>
            <a:normAutofit/>
          </a:bodyPr>
          <a:lstStyle/>
          <a:p>
            <a:r>
              <a:rPr lang="en-US" sz="2800" dirty="0"/>
              <a:t>Initialization through reference variable</a:t>
            </a:r>
          </a:p>
        </p:txBody>
      </p:sp>
      <p:sp>
        <p:nvSpPr>
          <p:cNvPr id="4" name="Rectangle 3"/>
          <p:cNvSpPr/>
          <p:nvPr/>
        </p:nvSpPr>
        <p:spPr>
          <a:xfrm>
            <a:off x="304800" y="2343150"/>
            <a:ext cx="2438400" cy="1146468"/>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400" b="1" dirty="0">
                <a:solidFill>
                  <a:srgbClr val="7F0055"/>
                </a:solidFill>
                <a:latin typeface="Courier New" pitchFamily="49" charset="0"/>
                <a:cs typeface="Courier New" pitchFamily="49" charset="0"/>
              </a:rPr>
              <a:t>class</a:t>
            </a:r>
            <a:r>
              <a:rPr lang="en-US" sz="1400" b="1" dirty="0">
                <a:solidFill>
                  <a:srgbClr val="000000"/>
                </a:solidFill>
                <a:latin typeface="Courier New" pitchFamily="49" charset="0"/>
                <a:cs typeface="Courier New" pitchFamily="49" charset="0"/>
              </a:rPr>
              <a:t> Student{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int</a:t>
            </a:r>
            <a:r>
              <a:rPr lang="en-US" sz="1400" b="1" dirty="0">
                <a:solidFill>
                  <a:srgbClr val="000000"/>
                </a:solidFill>
                <a:latin typeface="Courier New" pitchFamily="49" charset="0"/>
                <a:cs typeface="Courier New" pitchFamily="49" charset="0"/>
              </a:rPr>
              <a:t> id;  </a:t>
            </a:r>
          </a:p>
          <a:p>
            <a:r>
              <a:rPr lang="en-US" sz="1400" b="1" dirty="0">
                <a:solidFill>
                  <a:srgbClr val="000000"/>
                </a:solidFill>
                <a:latin typeface="Courier New" pitchFamily="49" charset="0"/>
                <a:cs typeface="Courier New" pitchFamily="49" charset="0"/>
              </a:rPr>
              <a:t> String name;  </a:t>
            </a:r>
          </a:p>
          <a:p>
            <a:r>
              <a:rPr lang="en-US" sz="1400" b="1" dirty="0">
                <a:solidFill>
                  <a:srgbClr val="000000"/>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a:t>
            </a:r>
          </a:p>
        </p:txBody>
      </p:sp>
      <p:sp>
        <p:nvSpPr>
          <p:cNvPr id="6" name="TextBox 5"/>
          <p:cNvSpPr txBox="1"/>
          <p:nvPr/>
        </p:nvSpPr>
        <p:spPr>
          <a:xfrm>
            <a:off x="838200" y="1885950"/>
            <a:ext cx="1353512"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Student.java</a:t>
            </a:r>
          </a:p>
        </p:txBody>
      </p:sp>
      <p:sp>
        <p:nvSpPr>
          <p:cNvPr id="7" name="Rectangle 6"/>
          <p:cNvSpPr/>
          <p:nvPr/>
        </p:nvSpPr>
        <p:spPr>
          <a:xfrm>
            <a:off x="3352800" y="2266950"/>
            <a:ext cx="4572000" cy="2031325"/>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1" dirty="0">
                <a:solidFill>
                  <a:srgbClr val="7F0055"/>
                </a:solidFill>
                <a:latin typeface="Courier New" pitchFamily="49" charset="0"/>
                <a:cs typeface="Courier New" pitchFamily="49" charset="0"/>
              </a:rPr>
              <a:t>Class</a:t>
            </a:r>
            <a:r>
              <a:rPr lang="en-US" sz="1400" b="1" dirty="0">
                <a:solidFill>
                  <a:srgbClr val="000000"/>
                </a:solidFill>
                <a:latin typeface="Courier New" pitchFamily="49" charset="0"/>
                <a:cs typeface="Courier New" pitchFamily="49" charset="0"/>
              </a:rPr>
              <a:t> Student2{  </a:t>
            </a:r>
          </a:p>
          <a:p>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public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static</a:t>
            </a:r>
            <a:r>
              <a:rPr lang="en-US" sz="1400" b="1" dirty="0">
                <a:solidFill>
                  <a:srgbClr val="000000"/>
                </a:solidFill>
                <a:latin typeface="Courier New" pitchFamily="49" charset="0"/>
                <a:cs typeface="Courier New" pitchFamily="49" charset="0"/>
              </a:rPr>
              <a:t> </a:t>
            </a:r>
            <a:r>
              <a:rPr lang="en-US" sz="1400" b="1" dirty="0">
                <a:solidFill>
                  <a:srgbClr val="7F0055"/>
                </a:solidFill>
                <a:latin typeface="Courier New" pitchFamily="49" charset="0"/>
                <a:cs typeface="Courier New" pitchFamily="49" charset="0"/>
              </a:rPr>
              <a:t>void</a:t>
            </a:r>
            <a:r>
              <a:rPr lang="en-US" sz="1400" b="1" dirty="0">
                <a:solidFill>
                  <a:srgbClr val="000000"/>
                </a:solidFill>
                <a:latin typeface="Courier New" pitchFamily="49" charset="0"/>
                <a:cs typeface="Courier New" pitchFamily="49" charset="0"/>
              </a:rPr>
              <a:t> main(String </a:t>
            </a:r>
            <a:r>
              <a:rPr lang="en-US" sz="1400" b="1" dirty="0" err="1">
                <a:solidFill>
                  <a:srgbClr val="000000"/>
                </a:solidFill>
                <a:latin typeface="Courier New" pitchFamily="49" charset="0"/>
                <a:cs typeface="Courier New" pitchFamily="49" charset="0"/>
              </a:rPr>
              <a:t>args</a:t>
            </a:r>
            <a:r>
              <a:rPr lang="en-US" sz="1400" b="1" dirty="0">
                <a:solidFill>
                  <a:srgbClr val="000000"/>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Student s=</a:t>
            </a:r>
            <a:r>
              <a:rPr lang="en-US" sz="1400" b="1" dirty="0">
                <a:solidFill>
                  <a:srgbClr val="7F0055"/>
                </a:solidFill>
                <a:latin typeface="Courier New" pitchFamily="49" charset="0"/>
                <a:cs typeface="Courier New" pitchFamily="49" charset="0"/>
              </a:rPr>
              <a:t>new</a:t>
            </a:r>
            <a:r>
              <a:rPr lang="en-US" sz="1400" b="1" dirty="0">
                <a:solidFill>
                  <a:srgbClr val="000000"/>
                </a:solidFill>
                <a:latin typeface="Courier New" pitchFamily="49" charset="0"/>
                <a:cs typeface="Courier New" pitchFamily="49" charset="0"/>
              </a:rPr>
              <a:t> Student();  </a:t>
            </a:r>
          </a:p>
          <a:p>
            <a:r>
              <a:rPr lang="en-US" sz="1400" b="1" dirty="0">
                <a:solidFill>
                  <a:srgbClr val="000000"/>
                </a:solidFill>
                <a:latin typeface="Courier New" pitchFamily="49" charset="0"/>
                <a:cs typeface="Courier New" pitchFamily="49" charset="0"/>
              </a:rPr>
              <a:t>  s.id=101;  </a:t>
            </a:r>
          </a:p>
          <a:p>
            <a:r>
              <a:rPr lang="en-US" sz="1400" b="1" dirty="0">
                <a:solidFill>
                  <a:srgbClr val="000000"/>
                </a:solidFill>
                <a:latin typeface="Courier New" pitchFamily="49" charset="0"/>
                <a:cs typeface="Courier New" pitchFamily="49" charset="0"/>
              </a:rPr>
              <a:t>  s.name=“Anil”;</a:t>
            </a:r>
            <a:r>
              <a:rPr lang="en-US" sz="1400" b="1" dirty="0">
                <a:solidFill>
                  <a:srgbClr val="2A00FF"/>
                </a:solidFill>
                <a:latin typeface="Courier New" pitchFamily="49" charset="0"/>
                <a:cs typeface="Courier New" pitchFamily="49" charset="0"/>
              </a:rPr>
              <a:t>  </a:t>
            </a:r>
          </a:p>
          <a:p>
            <a:r>
              <a:rPr lang="en-US" sz="1400" b="1" dirty="0">
                <a:solidFill>
                  <a:srgbClr val="000000"/>
                </a:solidFill>
                <a:latin typeface="Courier New" pitchFamily="49" charset="0"/>
                <a:cs typeface="Courier New" pitchFamily="49" charset="0"/>
              </a:rPr>
              <a:t>  </a:t>
            </a:r>
            <a:r>
              <a:rPr lang="en-US" sz="1400" b="1" dirty="0" err="1">
                <a:solidFill>
                  <a:srgbClr val="000000"/>
                </a:solidFill>
                <a:latin typeface="Courier New" pitchFamily="49" charset="0"/>
                <a:cs typeface="Courier New" pitchFamily="49" charset="0"/>
              </a:rPr>
              <a:t>System.out.println</a:t>
            </a:r>
            <a:r>
              <a:rPr lang="en-US" sz="1400" b="1" dirty="0">
                <a:solidFill>
                  <a:srgbClr val="000000"/>
                </a:solidFill>
                <a:latin typeface="Courier New" pitchFamily="49" charset="0"/>
                <a:cs typeface="Courier New" pitchFamily="49" charset="0"/>
              </a:rPr>
              <a:t>(s.id+</a:t>
            </a:r>
            <a:r>
              <a:rPr lang="en-US" sz="1400" b="1" dirty="0">
                <a:solidFill>
                  <a:srgbClr val="2A00FF"/>
                </a:solidFill>
                <a:latin typeface="Courier New" pitchFamily="49" charset="0"/>
                <a:cs typeface="Courier New" pitchFamily="49" charset="0"/>
              </a:rPr>
              <a:t>" "</a:t>
            </a:r>
            <a:r>
              <a:rPr lang="en-US" sz="1400" b="1" dirty="0">
                <a:solidFill>
                  <a:srgbClr val="000000"/>
                </a:solidFill>
                <a:latin typeface="Courier New" pitchFamily="49" charset="0"/>
                <a:cs typeface="Courier New" pitchFamily="49" charset="0"/>
              </a:rPr>
              <a:t>+s.name);</a:t>
            </a:r>
          </a:p>
          <a:p>
            <a:r>
              <a:rPr lang="en-US" sz="1400" b="1" dirty="0">
                <a:solidFill>
                  <a:srgbClr val="3F7F5F"/>
                </a:solidFill>
                <a:latin typeface="Courier New" pitchFamily="49" charset="0"/>
                <a:cs typeface="Courier New" pitchFamily="49" charset="0"/>
              </a:rPr>
              <a:t>  </a:t>
            </a:r>
            <a:r>
              <a:rPr lang="en-US" sz="1400" b="1" dirty="0">
                <a:solidFill>
                  <a:srgbClr val="000000"/>
                </a:solidFill>
                <a:latin typeface="Courier New" pitchFamily="49" charset="0"/>
                <a:cs typeface="Courier New" pitchFamily="49" charset="0"/>
              </a:rPr>
              <a:t> }  </a:t>
            </a:r>
          </a:p>
          <a:p>
            <a:r>
              <a:rPr lang="en-US" sz="1400" b="1" dirty="0">
                <a:solidFill>
                  <a:srgbClr val="000000"/>
                </a:solidFill>
                <a:latin typeface="Courier New" pitchFamily="49" charset="0"/>
                <a:cs typeface="Courier New" pitchFamily="49" charset="0"/>
              </a:rPr>
              <a:t>} </a:t>
            </a:r>
            <a:endParaRPr lang="en-US" sz="1400" b="1" dirty="0">
              <a:latin typeface="Courier New" pitchFamily="49" charset="0"/>
              <a:cs typeface="Courier New" pitchFamily="49" charset="0"/>
            </a:endParaRPr>
          </a:p>
        </p:txBody>
      </p:sp>
      <p:sp>
        <p:nvSpPr>
          <p:cNvPr id="8" name="TextBox 7"/>
          <p:cNvSpPr txBox="1"/>
          <p:nvPr/>
        </p:nvSpPr>
        <p:spPr>
          <a:xfrm>
            <a:off x="4724400" y="1733550"/>
            <a:ext cx="1470531"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Student2.java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a:xfrm>
            <a:off x="457200" y="742950"/>
            <a:ext cx="8229600" cy="3699273"/>
          </a:xfrm>
        </p:spPr>
        <p:txBody>
          <a:bodyPr>
            <a:normAutofit/>
          </a:bodyPr>
          <a:lstStyle/>
          <a:p>
            <a:r>
              <a:rPr lang="en-US" sz="2000" dirty="0"/>
              <a:t>Initialization through method</a:t>
            </a:r>
          </a:p>
        </p:txBody>
      </p:sp>
      <p:sp>
        <p:nvSpPr>
          <p:cNvPr id="4" name="Rectangle 3"/>
          <p:cNvSpPr/>
          <p:nvPr/>
        </p:nvSpPr>
        <p:spPr>
          <a:xfrm>
            <a:off x="457200" y="1733550"/>
            <a:ext cx="3733800" cy="246990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Student {  </a:t>
            </a:r>
          </a:p>
          <a:p>
            <a:r>
              <a:rPr lang="en-US" sz="1200" b="1" dirty="0">
                <a:solidFill>
                  <a:srgbClr val="000000"/>
                </a:solidFill>
                <a:latin typeface="Courier New" pitchFamily="49" charset="0"/>
                <a:cs typeface="Courier New" pitchFamily="49" charset="0"/>
              </a:rPr>
              <a:t> </a:t>
            </a:r>
            <a:r>
              <a:rPr lang="en-US" sz="1200" b="1" dirty="0" err="1">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id;  </a:t>
            </a:r>
          </a:p>
          <a:p>
            <a:r>
              <a:rPr lang="en-US" sz="1200" b="1" dirty="0">
                <a:solidFill>
                  <a:srgbClr val="000000"/>
                </a:solidFill>
                <a:latin typeface="Courier New" pitchFamily="49" charset="0"/>
                <a:cs typeface="Courier New" pitchFamily="49" charset="0"/>
              </a:rPr>
              <a:t> String name;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insertRecord</a:t>
            </a:r>
            <a:r>
              <a:rPr lang="en-US" sz="1200" b="1" dirty="0">
                <a:solidFill>
                  <a:srgbClr val="000000"/>
                </a:solidFill>
                <a:latin typeface="Courier New" pitchFamily="49" charset="0"/>
                <a:cs typeface="Courier New" pitchFamily="49" charset="0"/>
              </a:rPr>
              <a:t>(</a:t>
            </a:r>
            <a:r>
              <a:rPr lang="en-US" sz="1200" b="1" dirty="0" err="1">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i</a:t>
            </a:r>
            <a:r>
              <a:rPr lang="en-US" sz="1200" b="1" dirty="0">
                <a:solidFill>
                  <a:srgbClr val="000000"/>
                </a:solidFill>
                <a:latin typeface="Courier New" pitchFamily="49" charset="0"/>
                <a:cs typeface="Courier New" pitchFamily="49" charset="0"/>
              </a:rPr>
              <a:t>, String n)</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id=</a:t>
            </a:r>
            <a:r>
              <a:rPr lang="en-US" sz="1200" b="1" dirty="0" err="1">
                <a:solidFill>
                  <a:srgbClr val="000000"/>
                </a:solidFill>
                <a:latin typeface="Courier New" pitchFamily="49" charset="0"/>
                <a:cs typeface="Courier New" pitchFamily="49" charset="0"/>
              </a:rPr>
              <a:t>i</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name=n;  </a:t>
            </a:r>
          </a:p>
          <a:p>
            <a:r>
              <a:rPr lang="en-US" sz="1200" b="1" dirty="0">
                <a:solidFill>
                  <a:srgbClr val="000000"/>
                </a:solidFill>
                <a:latin typeface="Courier New" pitchFamily="49" charset="0"/>
                <a:cs typeface="Courier New" pitchFamily="49" charset="0"/>
              </a:rPr>
              <a:t> } </a:t>
            </a:r>
          </a:p>
          <a:p>
            <a:r>
              <a:rPr lang="en-US" sz="1200" b="1" dirty="0">
                <a:solidFill>
                  <a:srgbClr val="7F0055"/>
                </a:solidFill>
                <a:latin typeface="Courier New" pitchFamily="49" charset="0"/>
                <a:cs typeface="Courier New" pitchFamily="49" charset="0"/>
              </a:rPr>
              <a:t> void</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displayInformation</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(id+</a:t>
            </a:r>
            <a:r>
              <a:rPr lang="en-US" sz="1200" b="1" dirty="0">
                <a:solidFill>
                  <a:srgbClr val="2A00FF"/>
                </a:solidFill>
                <a:latin typeface="Courier New" pitchFamily="49" charset="0"/>
                <a:cs typeface="Courier New" pitchFamily="49" charset="0"/>
              </a:rPr>
              <a:t>" "</a:t>
            </a:r>
            <a:r>
              <a:rPr lang="en-US" sz="1200" b="1" dirty="0">
                <a:solidFill>
                  <a:srgbClr val="000000"/>
                </a:solidFill>
                <a:latin typeface="Courier New" pitchFamily="49" charset="0"/>
                <a:cs typeface="Courier New" pitchFamily="49" charset="0"/>
              </a:rPr>
              <a:t>+name);</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
        <p:nvSpPr>
          <p:cNvPr id="6" name="TextBox 5"/>
          <p:cNvSpPr txBox="1"/>
          <p:nvPr/>
        </p:nvSpPr>
        <p:spPr>
          <a:xfrm>
            <a:off x="1447800" y="1276350"/>
            <a:ext cx="1353512"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Student.java</a:t>
            </a:r>
          </a:p>
        </p:txBody>
      </p:sp>
      <p:sp>
        <p:nvSpPr>
          <p:cNvPr id="8" name="TextBox 7"/>
          <p:cNvSpPr txBox="1"/>
          <p:nvPr/>
        </p:nvSpPr>
        <p:spPr>
          <a:xfrm>
            <a:off x="5867400" y="1352550"/>
            <a:ext cx="1470531"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Student3.java</a:t>
            </a:r>
          </a:p>
        </p:txBody>
      </p:sp>
      <p:sp>
        <p:nvSpPr>
          <p:cNvPr id="9" name="Rectangle 8"/>
          <p:cNvSpPr/>
          <p:nvPr/>
        </p:nvSpPr>
        <p:spPr>
          <a:xfrm>
            <a:off x="4648200" y="1809750"/>
            <a:ext cx="4346258" cy="2100575"/>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Student3{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Student s1=</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Student();  </a:t>
            </a:r>
          </a:p>
          <a:p>
            <a:r>
              <a:rPr lang="en-US" sz="1200" b="1" dirty="0">
                <a:solidFill>
                  <a:srgbClr val="000000"/>
                </a:solidFill>
                <a:latin typeface="Courier New" pitchFamily="49" charset="0"/>
                <a:cs typeface="Courier New" pitchFamily="49" charset="0"/>
              </a:rPr>
              <a:t>  Student s2=</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Student();  </a:t>
            </a:r>
          </a:p>
          <a:p>
            <a:r>
              <a:rPr lang="en-US" sz="1200" b="1" dirty="0">
                <a:solidFill>
                  <a:srgbClr val="000000"/>
                </a:solidFill>
                <a:latin typeface="Courier New" pitchFamily="49" charset="0"/>
                <a:cs typeface="Courier New" pitchFamily="49" charset="0"/>
              </a:rPr>
              <a:t>  s1.insertRecord(111,</a:t>
            </a:r>
            <a:r>
              <a:rPr lang="en-US" sz="1200" b="1" dirty="0">
                <a:solidFill>
                  <a:srgbClr val="2A00FF"/>
                </a:solidFill>
                <a:latin typeface="Courier New" pitchFamily="49" charset="0"/>
                <a:cs typeface="Courier New" pitchFamily="49" charset="0"/>
              </a:rPr>
              <a:t>"Karan"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s2.insertRecord(222,</a:t>
            </a:r>
            <a:r>
              <a:rPr lang="en-US" sz="1200" b="1" dirty="0">
                <a:solidFill>
                  <a:srgbClr val="2A00FF"/>
                </a:solidFill>
                <a:latin typeface="Courier New" pitchFamily="49" charset="0"/>
                <a:cs typeface="Courier New" pitchFamily="49" charset="0"/>
              </a:rPr>
              <a:t>"Aryan"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s1.displayInformation();  </a:t>
            </a:r>
          </a:p>
          <a:p>
            <a:r>
              <a:rPr lang="en-US" sz="1200" b="1" dirty="0">
                <a:solidFill>
                  <a:srgbClr val="000000"/>
                </a:solidFill>
                <a:latin typeface="Courier New" pitchFamily="49" charset="0"/>
                <a:cs typeface="Courier New" pitchFamily="49" charset="0"/>
              </a:rPr>
              <a:t>  s2.displayInformation();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13171"/>
          </a:xfrm>
        </p:spPr>
        <p:txBody>
          <a:bodyPr>
            <a:normAutofit fontScale="90000"/>
          </a:bodyPr>
          <a:lstStyle/>
          <a:p>
            <a:r>
              <a:rPr lang="en-US" dirty="0"/>
              <a:t>Class &amp; Object</a:t>
            </a:r>
          </a:p>
        </p:txBody>
      </p:sp>
      <p:sp>
        <p:nvSpPr>
          <p:cNvPr id="3" name="Content Placeholder 2"/>
          <p:cNvSpPr>
            <a:spLocks noGrp="1"/>
          </p:cNvSpPr>
          <p:nvPr>
            <p:ph idx="1"/>
          </p:nvPr>
        </p:nvSpPr>
        <p:spPr>
          <a:xfrm>
            <a:off x="457200" y="742950"/>
            <a:ext cx="8229600" cy="3699273"/>
          </a:xfrm>
        </p:spPr>
        <p:txBody>
          <a:bodyPr>
            <a:normAutofit/>
          </a:bodyPr>
          <a:lstStyle/>
          <a:p>
            <a:r>
              <a:rPr lang="en-US" sz="1800" dirty="0"/>
              <a:t>Initialization through constructor.</a:t>
            </a:r>
          </a:p>
        </p:txBody>
      </p:sp>
      <p:sp>
        <p:nvSpPr>
          <p:cNvPr id="4" name="Rectangle 3"/>
          <p:cNvSpPr/>
          <p:nvPr/>
        </p:nvSpPr>
        <p:spPr>
          <a:xfrm>
            <a:off x="304800" y="1733550"/>
            <a:ext cx="3962400" cy="246990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Student{  </a:t>
            </a:r>
          </a:p>
          <a:p>
            <a:r>
              <a:rPr lang="en-US" sz="1200" b="1" dirty="0">
                <a:solidFill>
                  <a:srgbClr val="000000"/>
                </a:solidFill>
                <a:latin typeface="Courier New" pitchFamily="49" charset="0"/>
                <a:cs typeface="Courier New" pitchFamily="49" charset="0"/>
              </a:rPr>
              <a:t> </a:t>
            </a:r>
            <a:r>
              <a:rPr lang="en-US" sz="1200" b="1" dirty="0" err="1">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id;  </a:t>
            </a:r>
          </a:p>
          <a:p>
            <a:r>
              <a:rPr lang="en-US" sz="1200" b="1" dirty="0">
                <a:solidFill>
                  <a:srgbClr val="000000"/>
                </a:solidFill>
                <a:latin typeface="Courier New" pitchFamily="49" charset="0"/>
                <a:cs typeface="Courier New" pitchFamily="49" charset="0"/>
              </a:rPr>
              <a:t> String name;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Student(</a:t>
            </a:r>
            <a:r>
              <a:rPr lang="en-US" sz="1200" b="1" dirty="0" err="1">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i</a:t>
            </a:r>
            <a:r>
              <a:rPr lang="en-US" sz="1200" b="1" dirty="0">
                <a:solidFill>
                  <a:srgbClr val="000000"/>
                </a:solidFill>
                <a:latin typeface="Courier New" pitchFamily="49" charset="0"/>
                <a:cs typeface="Courier New" pitchFamily="49" charset="0"/>
              </a:rPr>
              <a:t>, String n)</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id=r;  </a:t>
            </a:r>
          </a:p>
          <a:p>
            <a:r>
              <a:rPr lang="en-US" sz="1200" b="1" dirty="0">
                <a:solidFill>
                  <a:srgbClr val="000000"/>
                </a:solidFill>
                <a:latin typeface="Courier New" pitchFamily="49" charset="0"/>
                <a:cs typeface="Courier New" pitchFamily="49" charset="0"/>
              </a:rPr>
              <a:t>  name=n;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displayInformation</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(id+</a:t>
            </a:r>
            <a:r>
              <a:rPr lang="en-US" sz="1200" b="1" dirty="0">
                <a:solidFill>
                  <a:srgbClr val="2A00FF"/>
                </a:solidFill>
                <a:latin typeface="Courier New" pitchFamily="49" charset="0"/>
                <a:cs typeface="Courier New" pitchFamily="49" charset="0"/>
              </a:rPr>
              <a:t>" "</a:t>
            </a:r>
            <a:r>
              <a:rPr lang="en-US" sz="1200" b="1" dirty="0">
                <a:solidFill>
                  <a:srgbClr val="000000"/>
                </a:solidFill>
                <a:latin typeface="Courier New" pitchFamily="49" charset="0"/>
                <a:cs typeface="Courier New" pitchFamily="49" charset="0"/>
              </a:rPr>
              <a:t>+name);</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
        <p:nvSpPr>
          <p:cNvPr id="6" name="TextBox 5"/>
          <p:cNvSpPr txBox="1"/>
          <p:nvPr/>
        </p:nvSpPr>
        <p:spPr>
          <a:xfrm>
            <a:off x="1447800" y="1276350"/>
            <a:ext cx="1353512"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Student.java</a:t>
            </a:r>
          </a:p>
        </p:txBody>
      </p:sp>
      <p:sp>
        <p:nvSpPr>
          <p:cNvPr id="8" name="TextBox 7"/>
          <p:cNvSpPr txBox="1"/>
          <p:nvPr/>
        </p:nvSpPr>
        <p:spPr>
          <a:xfrm>
            <a:off x="6019800" y="1428750"/>
            <a:ext cx="1470531"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Student4.java</a:t>
            </a:r>
          </a:p>
        </p:txBody>
      </p:sp>
      <p:sp>
        <p:nvSpPr>
          <p:cNvPr id="9" name="Rectangle 8"/>
          <p:cNvSpPr/>
          <p:nvPr/>
        </p:nvSpPr>
        <p:spPr>
          <a:xfrm>
            <a:off x="4572000" y="1885950"/>
            <a:ext cx="4346258" cy="1915909"/>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TestStudent4</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Student s1=</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Student(111,”Kiran”);  </a:t>
            </a:r>
          </a:p>
          <a:p>
            <a:r>
              <a:rPr lang="en-US" sz="1200" b="1" dirty="0">
                <a:solidFill>
                  <a:srgbClr val="000000"/>
                </a:solidFill>
                <a:latin typeface="Courier New" pitchFamily="49" charset="0"/>
                <a:cs typeface="Courier New" pitchFamily="49" charset="0"/>
              </a:rPr>
              <a:t>  Student s2=</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Student(222,”arya”);  </a:t>
            </a:r>
          </a:p>
          <a:p>
            <a:r>
              <a:rPr lang="en-US" sz="1200" b="1" dirty="0">
                <a:solidFill>
                  <a:srgbClr val="000000"/>
                </a:solidFill>
                <a:latin typeface="Courier New" pitchFamily="49" charset="0"/>
                <a:cs typeface="Courier New" pitchFamily="49" charset="0"/>
              </a:rPr>
              <a:t>  s1.displayInformation();  </a:t>
            </a:r>
          </a:p>
          <a:p>
            <a:r>
              <a:rPr lang="en-US" sz="1200" b="1" dirty="0">
                <a:solidFill>
                  <a:srgbClr val="000000"/>
                </a:solidFill>
                <a:latin typeface="Courier New" pitchFamily="49" charset="0"/>
                <a:cs typeface="Courier New" pitchFamily="49" charset="0"/>
              </a:rPr>
              <a:t>  s2.displayInformation();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Java Methods</a:t>
            </a:r>
          </a:p>
        </p:txBody>
      </p:sp>
      <p:sp>
        <p:nvSpPr>
          <p:cNvPr id="3" name="Content Placeholder 2"/>
          <p:cNvSpPr>
            <a:spLocks noGrp="1"/>
          </p:cNvSpPr>
          <p:nvPr>
            <p:ph idx="1"/>
          </p:nvPr>
        </p:nvSpPr>
        <p:spPr>
          <a:xfrm>
            <a:off x="228600" y="895350"/>
            <a:ext cx="8686800" cy="3699273"/>
          </a:xfrm>
        </p:spPr>
        <p:txBody>
          <a:bodyPr>
            <a:normAutofit/>
          </a:bodyPr>
          <a:lstStyle/>
          <a:p>
            <a:pPr>
              <a:buFont typeface="Wingdings" pitchFamily="2" charset="2"/>
              <a:buChar char="Ø"/>
            </a:pPr>
            <a:r>
              <a:rPr lang="en-US" sz="1600" dirty="0"/>
              <a:t>A </a:t>
            </a:r>
            <a:r>
              <a:rPr lang="en-US" sz="1600" b="1" dirty="0"/>
              <a:t>method</a:t>
            </a:r>
            <a:r>
              <a:rPr lang="en-US" sz="1600" dirty="0"/>
              <a:t> is a set of code which is referred to by name and can be called (invoked) at any point in a program simply by utilizing the </a:t>
            </a:r>
            <a:r>
              <a:rPr lang="en-US" sz="1600" b="1" dirty="0"/>
              <a:t>method's</a:t>
            </a:r>
            <a:r>
              <a:rPr lang="en-US" sz="1600" dirty="0"/>
              <a:t> name. </a:t>
            </a:r>
          </a:p>
          <a:p>
            <a:pPr>
              <a:buFont typeface="Wingdings" pitchFamily="2" charset="2"/>
              <a:buChar char="Ø"/>
            </a:pPr>
            <a:r>
              <a:rPr lang="en-US" sz="1600" dirty="0"/>
              <a:t>A </a:t>
            </a:r>
            <a:r>
              <a:rPr lang="en-US" sz="1600" b="1" dirty="0"/>
              <a:t>method</a:t>
            </a:r>
            <a:r>
              <a:rPr lang="en-US" sz="1600" dirty="0"/>
              <a:t> as a subprogram that acts on data and often returns a value. </a:t>
            </a:r>
          </a:p>
          <a:p>
            <a:pPr>
              <a:buFont typeface="Wingdings" pitchFamily="2" charset="2"/>
              <a:buChar char="Ø"/>
            </a:pPr>
            <a:r>
              <a:rPr lang="en-US" sz="1600" dirty="0"/>
              <a:t>Each </a:t>
            </a:r>
            <a:r>
              <a:rPr lang="en-US" sz="1600" b="1" dirty="0"/>
              <a:t>method</a:t>
            </a:r>
            <a:r>
              <a:rPr lang="en-US" sz="1600" dirty="0"/>
              <a:t> has its own name.</a:t>
            </a:r>
          </a:p>
        </p:txBody>
      </p:sp>
      <p:graphicFrame>
        <p:nvGraphicFramePr>
          <p:cNvPr id="4" name="Table 3"/>
          <p:cNvGraphicFramePr>
            <a:graphicFrameLocks noGrp="1"/>
          </p:cNvGraphicFramePr>
          <p:nvPr/>
        </p:nvGraphicFramePr>
        <p:xfrm>
          <a:off x="1295400" y="2266950"/>
          <a:ext cx="4267200" cy="1796415"/>
        </p:xfrm>
        <a:graphic>
          <a:graphicData uri="http://schemas.openxmlformats.org/drawingml/2006/table">
            <a:tbl>
              <a:tblPr/>
              <a:tblGrid>
                <a:gridCol w="15240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tblGrid>
              <a:tr h="335280">
                <a:tc>
                  <a:txBody>
                    <a:bodyPr/>
                    <a:lstStyle/>
                    <a:p>
                      <a:pPr algn="ctr" fontAlgn="b"/>
                      <a:r>
                        <a:rPr lang="en-US" sz="16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Parameter/s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Returned 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35280">
                <a:tc>
                  <a:txBody>
                    <a:bodyPr/>
                    <a:lstStyle/>
                    <a:p>
                      <a:pPr algn="ctr" fontAlgn="b"/>
                      <a:r>
                        <a:rPr lang="en-US" sz="1600" b="1" i="0" u="none" strike="noStrike" dirty="0">
                          <a:solidFill>
                            <a:srgbClr val="000000"/>
                          </a:solidFill>
                          <a:latin typeface="Calibri"/>
                        </a:rPr>
                        <a:t>Case1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latin typeface="Calibri"/>
                          <a:sym typeface="Webdings"/>
                        </a:rPr>
                        <a:t></a:t>
                      </a:r>
                      <a:endParaRPr lang="en-US" sz="1800" b="0" i="0" u="none" strike="noStrike" dirty="0">
                        <a:solidFill>
                          <a:srgbClr val="FF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latin typeface="+mn-lt"/>
                          <a:sym typeface="Webdings"/>
                        </a:rPr>
                        <a:t></a:t>
                      </a:r>
                      <a:endParaRPr lang="en-US" sz="1800" b="0" i="0" u="none" strike="noStrike" dirty="0">
                        <a:solidFill>
                          <a:srgbClr val="FF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5280">
                <a:tc>
                  <a:txBody>
                    <a:bodyPr/>
                    <a:lstStyle/>
                    <a:p>
                      <a:pPr algn="ctr" fontAlgn="b"/>
                      <a:r>
                        <a:rPr lang="en-US" sz="1600" b="1" i="0" u="none" strike="noStrike" dirty="0">
                          <a:solidFill>
                            <a:srgbClr val="000000"/>
                          </a:solidFill>
                          <a:latin typeface="Calibri"/>
                        </a:rPr>
                        <a:t>Case2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latin typeface="+mn-lt"/>
                          <a:sym typeface="Webdings"/>
                        </a:rPr>
                        <a:t></a:t>
                      </a:r>
                      <a:endParaRPr lang="en-US" sz="1800" b="0" i="0" u="none" strike="noStrike" dirty="0">
                        <a:solidFill>
                          <a:srgbClr val="FF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B050"/>
                        </a:solidFill>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35280">
                <a:tc>
                  <a:txBody>
                    <a:bodyPr/>
                    <a:lstStyle/>
                    <a:p>
                      <a:pPr algn="ctr" fontAlgn="b"/>
                      <a:r>
                        <a:rPr lang="en-US" sz="1600" b="1" i="0" u="none" strike="noStrike" dirty="0">
                          <a:solidFill>
                            <a:srgbClr val="000000"/>
                          </a:solidFill>
                          <a:latin typeface="Calibri"/>
                        </a:rPr>
                        <a:t>Case3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B05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latin typeface="+mn-lt"/>
                          <a:sym typeface="Webdings"/>
                        </a:rPr>
                        <a:t></a:t>
                      </a:r>
                      <a:endParaRPr lang="en-US" sz="1800" b="0" i="0" u="none" strike="noStrike" dirty="0">
                        <a:solidFill>
                          <a:srgbClr val="FF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35280">
                <a:tc>
                  <a:txBody>
                    <a:bodyPr/>
                    <a:lstStyle/>
                    <a:p>
                      <a:pPr algn="ctr" fontAlgn="b"/>
                      <a:r>
                        <a:rPr lang="en-US" sz="1600" b="1" i="0" u="none" strike="noStrike" dirty="0">
                          <a:solidFill>
                            <a:srgbClr val="000000"/>
                          </a:solidFill>
                          <a:latin typeface="Calibri"/>
                        </a:rPr>
                        <a:t>Case4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B05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B050"/>
                        </a:solidFill>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Java Constructor</a:t>
            </a:r>
          </a:p>
        </p:txBody>
      </p:sp>
      <p:sp>
        <p:nvSpPr>
          <p:cNvPr id="3" name="Content Placeholder 2"/>
          <p:cNvSpPr>
            <a:spLocks noGrp="1"/>
          </p:cNvSpPr>
          <p:nvPr>
            <p:ph idx="1"/>
          </p:nvPr>
        </p:nvSpPr>
        <p:spPr/>
        <p:txBody>
          <a:bodyPr>
            <a:noAutofit/>
          </a:bodyPr>
          <a:lstStyle/>
          <a:p>
            <a:r>
              <a:rPr lang="en-US" sz="1600" b="1" dirty="0"/>
              <a:t>Constructor</a:t>
            </a:r>
            <a:r>
              <a:rPr lang="en-US" sz="1600" dirty="0"/>
              <a:t> in java is a special type of method that is used to initialize the object.</a:t>
            </a:r>
          </a:p>
          <a:p>
            <a:r>
              <a:rPr lang="en-US" sz="1600" dirty="0"/>
              <a:t>Java constructor is invoked at the time of object creation. </a:t>
            </a:r>
          </a:p>
          <a:p>
            <a:r>
              <a:rPr lang="en-US" sz="1600" b="1" dirty="0"/>
              <a:t>Rules for creating java constructor:</a:t>
            </a:r>
          </a:p>
          <a:p>
            <a:pPr lvl="2">
              <a:buFont typeface="Wingdings" pitchFamily="2" charset="2"/>
              <a:buChar char="Ø"/>
            </a:pPr>
            <a:r>
              <a:rPr lang="en-US" sz="1600" dirty="0"/>
              <a:t>Constructor name must be same as its class name.</a:t>
            </a:r>
          </a:p>
          <a:p>
            <a:pPr lvl="2">
              <a:buFont typeface="Wingdings" pitchFamily="2" charset="2"/>
              <a:buChar char="Ø"/>
            </a:pPr>
            <a:r>
              <a:rPr lang="en-US" sz="1600" dirty="0"/>
              <a:t>Constructor must have no explicit return type.</a:t>
            </a:r>
          </a:p>
          <a:p>
            <a:r>
              <a:rPr lang="en-US" sz="1600" dirty="0"/>
              <a:t>There are 2 Types of Constructors.</a:t>
            </a:r>
          </a:p>
        </p:txBody>
      </p:sp>
      <p:graphicFrame>
        <p:nvGraphicFramePr>
          <p:cNvPr id="4" name="Diagram 3"/>
          <p:cNvGraphicFramePr/>
          <p:nvPr/>
        </p:nvGraphicFramePr>
        <p:xfrm>
          <a:off x="4343400" y="2190750"/>
          <a:ext cx="4495800" cy="190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Method V/s Constructor</a:t>
            </a:r>
          </a:p>
        </p:txBody>
      </p:sp>
      <p:sp>
        <p:nvSpPr>
          <p:cNvPr id="7" name="Rectangle 6"/>
          <p:cNvSpPr/>
          <p:nvPr/>
        </p:nvSpPr>
        <p:spPr>
          <a:xfrm>
            <a:off x="1219200" y="983824"/>
            <a:ext cx="5105400" cy="1569660"/>
          </a:xfrm>
          <a:prstGeom prst="rect">
            <a:avLst/>
          </a:prstGeom>
          <a:noFill/>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buFont typeface="Wingdings" pitchFamily="2" charset="2"/>
              <a:buChar char="Ø"/>
            </a:pPr>
            <a:r>
              <a:rPr lang="en-US" sz="1600" dirty="0"/>
              <a:t>Method name can be anything.</a:t>
            </a:r>
          </a:p>
          <a:p>
            <a:pPr marL="342900" indent="-342900">
              <a:buFont typeface="Wingdings" pitchFamily="2" charset="2"/>
              <a:buChar char="Ø"/>
            </a:pPr>
            <a:r>
              <a:rPr lang="en-US" sz="1600" dirty="0"/>
              <a:t>Method can return a value.</a:t>
            </a:r>
          </a:p>
          <a:p>
            <a:pPr marL="342900" indent="-342900">
              <a:buFont typeface="Wingdings" pitchFamily="2" charset="2"/>
              <a:buChar char="Ø"/>
            </a:pPr>
            <a:r>
              <a:rPr lang="en-US" sz="1600" dirty="0"/>
              <a:t>Need to call method explicitly.</a:t>
            </a:r>
          </a:p>
          <a:p>
            <a:pPr marL="342900" indent="-342900">
              <a:buFont typeface="Wingdings" pitchFamily="2" charset="2"/>
              <a:buChar char="Ø"/>
            </a:pPr>
            <a:endParaRPr lang="en-US" sz="1600" dirty="0"/>
          </a:p>
          <a:p>
            <a:pPr marL="342900" indent="-342900">
              <a:buFont typeface="Wingdings" pitchFamily="2" charset="2"/>
              <a:buChar char="Ø"/>
            </a:pPr>
            <a:endParaRPr lang="en-US" sz="1600" dirty="0"/>
          </a:p>
          <a:p>
            <a:pPr marL="342900" indent="-342900">
              <a:buFont typeface="Wingdings" pitchFamily="2" charset="2"/>
              <a:buChar char="Ø"/>
            </a:pPr>
            <a:endParaRPr lang="en-US" sz="1600" dirty="0"/>
          </a:p>
        </p:txBody>
      </p:sp>
      <p:sp>
        <p:nvSpPr>
          <p:cNvPr id="11" name="Round Same Side Corner Rectangle 10"/>
          <p:cNvSpPr/>
          <p:nvPr/>
        </p:nvSpPr>
        <p:spPr>
          <a:xfrm rot="16200000">
            <a:off x="228600" y="3309202"/>
            <a:ext cx="1600200" cy="381000"/>
          </a:xfrm>
          <a:prstGeom prst="round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Constructor</a:t>
            </a:r>
          </a:p>
        </p:txBody>
      </p:sp>
      <p:sp>
        <p:nvSpPr>
          <p:cNvPr id="12" name="Rectangle 11"/>
          <p:cNvSpPr/>
          <p:nvPr/>
        </p:nvSpPr>
        <p:spPr>
          <a:xfrm>
            <a:off x="1219200" y="2711876"/>
            <a:ext cx="5105400" cy="1569660"/>
          </a:xfrm>
          <a:prstGeom prst="rect">
            <a:avLst/>
          </a:prstGeom>
          <a:noFill/>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Wingdings" pitchFamily="2" charset="2"/>
              <a:buChar char="Ø"/>
            </a:pPr>
            <a:r>
              <a:rPr lang="en-US" sz="1600" dirty="0"/>
              <a:t>Constructor name must be same as class name.</a:t>
            </a:r>
          </a:p>
          <a:p>
            <a:pPr marL="342900" indent="-342900">
              <a:buFont typeface="Wingdings" pitchFamily="2" charset="2"/>
              <a:buChar char="Ø"/>
            </a:pPr>
            <a:r>
              <a:rPr lang="en-US" sz="1600" dirty="0"/>
              <a:t>Constructor doesn't return a value.</a:t>
            </a:r>
          </a:p>
          <a:p>
            <a:pPr marL="342900" indent="-342900">
              <a:buFont typeface="Wingdings" pitchFamily="2" charset="2"/>
              <a:buChar char="Ø"/>
            </a:pPr>
            <a:r>
              <a:rPr lang="en-US" sz="1600" dirty="0"/>
              <a:t>Automatically invoked at the time of object creation.</a:t>
            </a:r>
          </a:p>
          <a:p>
            <a:pPr marL="342900" indent="-342900">
              <a:buFont typeface="Wingdings" pitchFamily="2" charset="2"/>
              <a:buChar char="Ø"/>
            </a:pPr>
            <a:endParaRPr lang="en-US" sz="1600" dirty="0"/>
          </a:p>
          <a:p>
            <a:pPr marL="342900" indent="-342900">
              <a:buFont typeface="Wingdings" pitchFamily="2" charset="2"/>
              <a:buChar char="Ø"/>
            </a:pPr>
            <a:endParaRPr lang="en-US" sz="1600" dirty="0"/>
          </a:p>
          <a:p>
            <a:pPr marL="342900" indent="-342900"/>
            <a:endParaRPr lang="en-US" sz="1600" dirty="0"/>
          </a:p>
        </p:txBody>
      </p:sp>
      <p:sp>
        <p:nvSpPr>
          <p:cNvPr id="8" name="Round Same Side Corner Rectangle 7"/>
          <p:cNvSpPr/>
          <p:nvPr/>
        </p:nvSpPr>
        <p:spPr>
          <a:xfrm rot="16200000">
            <a:off x="228600" y="1581150"/>
            <a:ext cx="1600200" cy="381000"/>
          </a:xfrm>
          <a:prstGeom prst="round2Same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Method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ü"/>
            </a:pPr>
            <a:r>
              <a:rPr lang="en-US" sz="1600" dirty="0"/>
              <a:t>Overloading</a:t>
            </a:r>
          </a:p>
          <a:p>
            <a:pPr>
              <a:lnSpc>
                <a:spcPct val="150000"/>
              </a:lnSpc>
              <a:buFont typeface="Wingdings" pitchFamily="2" charset="2"/>
              <a:buChar char="ü"/>
            </a:pPr>
            <a:r>
              <a:rPr lang="en-US" sz="1600" dirty="0"/>
              <a:t>this keyword</a:t>
            </a:r>
          </a:p>
          <a:p>
            <a:pPr>
              <a:lnSpc>
                <a:spcPct val="150000"/>
              </a:lnSpc>
              <a:buFont typeface="Wingdings" pitchFamily="2" charset="2"/>
              <a:buChar char="ü"/>
            </a:pPr>
            <a:r>
              <a:rPr lang="en-US" sz="1600" dirty="0"/>
              <a:t>Static variables &amp; static methods</a:t>
            </a:r>
          </a:p>
          <a:p>
            <a:pPr>
              <a:lnSpc>
                <a:spcPct val="150000"/>
              </a:lnSpc>
              <a:buFont typeface="Wingdings" pitchFamily="2" charset="2"/>
              <a:buChar char="ü"/>
            </a:pPr>
            <a:r>
              <a:rPr lang="en-US" sz="1600" dirty="0"/>
              <a:t>Java Inheritance</a:t>
            </a:r>
          </a:p>
          <a:p>
            <a:pPr>
              <a:lnSpc>
                <a:spcPct val="150000"/>
              </a:lnSpc>
              <a:buFont typeface="Wingdings" pitchFamily="2" charset="2"/>
              <a:buChar char="ü"/>
            </a:pPr>
            <a:r>
              <a:rPr lang="en-US" sz="1600" dirty="0"/>
              <a:t>Method Overriding</a:t>
            </a:r>
          </a:p>
          <a:p>
            <a:pPr>
              <a:lnSpc>
                <a:spcPct val="150000"/>
              </a:lnSpc>
              <a:buFont typeface="Wingdings" pitchFamily="2" charset="2"/>
              <a:buChar char="ü"/>
            </a:pPr>
            <a:r>
              <a:rPr lang="en-US" sz="1600" dirty="0"/>
              <a:t>super Keyword</a:t>
            </a:r>
          </a:p>
          <a:p>
            <a:pPr>
              <a:lnSpc>
                <a:spcPct val="150000"/>
              </a:lnSpc>
              <a:buFont typeface="Wingdings" pitchFamily="2" charset="2"/>
              <a:buChar char="ü"/>
            </a:pPr>
            <a:r>
              <a:rPr lang="en-US" sz="1600" dirty="0"/>
              <a:t>final Keyword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938"/>
            <a:ext cx="8229600" cy="613171"/>
          </a:xfrm>
        </p:spPr>
        <p:txBody>
          <a:bodyPr>
            <a:normAutofit fontScale="90000"/>
          </a:bodyPr>
          <a:lstStyle/>
          <a:p>
            <a:r>
              <a:rPr lang="en-US" dirty="0"/>
              <a:t>Overloading</a:t>
            </a:r>
          </a:p>
        </p:txBody>
      </p:sp>
      <p:sp>
        <p:nvSpPr>
          <p:cNvPr id="3" name="Content Placeholder 2"/>
          <p:cNvSpPr>
            <a:spLocks noGrp="1"/>
          </p:cNvSpPr>
          <p:nvPr>
            <p:ph idx="1"/>
          </p:nvPr>
        </p:nvSpPr>
        <p:spPr/>
        <p:txBody>
          <a:bodyPr>
            <a:noAutofit/>
          </a:bodyPr>
          <a:lstStyle/>
          <a:p>
            <a:r>
              <a:rPr lang="en-US" sz="1600" dirty="0"/>
              <a:t>Overloading in Java is a concept related to Object Oriented Programming (OOP). </a:t>
            </a:r>
          </a:p>
          <a:p>
            <a:r>
              <a:rPr lang="en-US" sz="1600" dirty="0"/>
              <a:t>Java supports overloading of methods/constructors and can distinguish them with signatures. </a:t>
            </a:r>
          </a:p>
          <a:p>
            <a:r>
              <a:rPr lang="en-US" sz="1600" dirty="0"/>
              <a:t>A situation, wherein, in the same class there are two or more methods/constructors with same name, having different functions or different parameters, it is called Overloading.</a:t>
            </a:r>
          </a:p>
          <a:p>
            <a:endParaRPr lang="en-US" sz="1600" dirty="0"/>
          </a:p>
          <a:p>
            <a:r>
              <a:rPr lang="en-US" sz="1600" b="1" dirty="0"/>
              <a:t>Following are the conditions for method overloading in Java:</a:t>
            </a:r>
          </a:p>
          <a:p>
            <a:pPr lvl="1">
              <a:buFont typeface="Wingdings" pitchFamily="2" charset="2"/>
              <a:buChar char="Ø"/>
            </a:pPr>
            <a:r>
              <a:rPr lang="en-US" sz="1400" dirty="0"/>
              <a:t>The overloaded function must differ either by the number of arguments or operands or data types.</a:t>
            </a:r>
          </a:p>
          <a:p>
            <a:pPr lvl="1">
              <a:buFont typeface="Wingdings" pitchFamily="2" charset="2"/>
              <a:buChar char="Ø"/>
            </a:pPr>
            <a:r>
              <a:rPr lang="en-US" sz="1400" dirty="0"/>
              <a:t>The same function name is used for various instances of function call</a:t>
            </a:r>
            <a:r>
              <a:rPr lang="en-US" sz="1050" dirty="0"/>
              <a:t>.</a:t>
            </a:r>
          </a:p>
          <a:p>
            <a:endParaRPr lang="en-US" sz="1600" b="1" dirty="0"/>
          </a:p>
          <a:p>
            <a:r>
              <a:rPr lang="en-US" sz="1600" b="1" dirty="0"/>
              <a:t>Method Overloading can be done in two ways:</a:t>
            </a:r>
          </a:p>
          <a:p>
            <a:pPr lvl="1">
              <a:buFont typeface="Wingdings" pitchFamily="2" charset="2"/>
              <a:buChar char="Ø"/>
            </a:pPr>
            <a:r>
              <a:rPr lang="en-US" sz="1400" dirty="0"/>
              <a:t>By changing Arguments’ data types</a:t>
            </a:r>
          </a:p>
          <a:p>
            <a:pPr lvl="1">
              <a:buFont typeface="Wingdings" pitchFamily="2" charset="2"/>
              <a:buChar char="Ø"/>
            </a:pPr>
            <a:r>
              <a:rPr lang="en-US" sz="1400" dirty="0"/>
              <a:t>By changing number of Arguments</a:t>
            </a:r>
          </a:p>
          <a:p>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Autofit/>
          </a:bodyPr>
          <a:lstStyle/>
          <a:p>
            <a:r>
              <a:rPr lang="en-US" dirty="0"/>
              <a:t>Overloading</a:t>
            </a:r>
          </a:p>
        </p:txBody>
      </p:sp>
      <p:sp>
        <p:nvSpPr>
          <p:cNvPr id="4" name="TextBox 3"/>
          <p:cNvSpPr txBox="1"/>
          <p:nvPr/>
        </p:nvSpPr>
        <p:spPr>
          <a:xfrm>
            <a:off x="3352800" y="1352550"/>
            <a:ext cx="4419600" cy="2708434"/>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lvl="1"/>
            <a:r>
              <a:rPr lang="en-US" sz="2000" b="1" dirty="0">
                <a:solidFill>
                  <a:schemeClr val="accent6"/>
                </a:solidFill>
              </a:rPr>
              <a:t>add(</a:t>
            </a:r>
            <a:r>
              <a:rPr lang="en-US" sz="2000" b="1" dirty="0" err="1">
                <a:solidFill>
                  <a:schemeClr val="accent6"/>
                </a:solidFill>
              </a:rPr>
              <a:t>int</a:t>
            </a:r>
            <a:r>
              <a:rPr lang="en-US" sz="2000" b="1" dirty="0">
                <a:solidFill>
                  <a:schemeClr val="accent6"/>
                </a:solidFill>
              </a:rPr>
              <a:t> x, </a:t>
            </a:r>
            <a:r>
              <a:rPr lang="en-US" sz="2000" b="1" dirty="0" err="1">
                <a:solidFill>
                  <a:schemeClr val="accent6"/>
                </a:solidFill>
              </a:rPr>
              <a:t>int</a:t>
            </a:r>
            <a:r>
              <a:rPr lang="en-US" sz="2000" b="1" dirty="0">
                <a:solidFill>
                  <a:schemeClr val="accent6"/>
                </a:solidFill>
              </a:rPr>
              <a:t> y)</a:t>
            </a:r>
          </a:p>
          <a:p>
            <a:pPr lvl="1">
              <a:lnSpc>
                <a:spcPct val="150000"/>
              </a:lnSpc>
            </a:pPr>
            <a:r>
              <a:rPr lang="en-US" sz="2000" b="1" dirty="0">
                <a:solidFill>
                  <a:schemeClr val="accent5">
                    <a:lumMod val="75000"/>
                  </a:schemeClr>
                </a:solidFill>
              </a:rPr>
              <a:t>add(</a:t>
            </a:r>
            <a:r>
              <a:rPr lang="en-US" sz="2000" b="1" dirty="0" err="1">
                <a:solidFill>
                  <a:schemeClr val="accent5">
                    <a:lumMod val="75000"/>
                  </a:schemeClr>
                </a:solidFill>
              </a:rPr>
              <a:t>int</a:t>
            </a:r>
            <a:r>
              <a:rPr lang="en-US" sz="2000" b="1" dirty="0">
                <a:solidFill>
                  <a:schemeClr val="accent5">
                    <a:lumMod val="75000"/>
                  </a:schemeClr>
                </a:solidFill>
              </a:rPr>
              <a:t> x, </a:t>
            </a:r>
            <a:r>
              <a:rPr lang="en-US" sz="2000" b="1" dirty="0" err="1">
                <a:solidFill>
                  <a:schemeClr val="accent5">
                    <a:lumMod val="75000"/>
                  </a:schemeClr>
                </a:solidFill>
              </a:rPr>
              <a:t>int</a:t>
            </a:r>
            <a:r>
              <a:rPr lang="en-US" sz="2000" b="1" dirty="0">
                <a:solidFill>
                  <a:schemeClr val="accent5">
                    <a:lumMod val="75000"/>
                  </a:schemeClr>
                </a:solidFill>
              </a:rPr>
              <a:t> y, </a:t>
            </a:r>
            <a:r>
              <a:rPr lang="en-US" sz="2000" b="1" dirty="0" err="1">
                <a:solidFill>
                  <a:schemeClr val="accent5">
                    <a:lumMod val="75000"/>
                  </a:schemeClr>
                </a:solidFill>
              </a:rPr>
              <a:t>int</a:t>
            </a:r>
            <a:r>
              <a:rPr lang="en-US" sz="2000" b="1" dirty="0">
                <a:solidFill>
                  <a:schemeClr val="accent5">
                    <a:lumMod val="75000"/>
                  </a:schemeClr>
                </a:solidFill>
              </a:rPr>
              <a:t> z)</a:t>
            </a:r>
          </a:p>
          <a:p>
            <a:pPr lvl="1">
              <a:lnSpc>
                <a:spcPct val="150000"/>
              </a:lnSpc>
            </a:pPr>
            <a:r>
              <a:rPr lang="en-US" sz="2000" b="1" dirty="0">
                <a:solidFill>
                  <a:schemeClr val="accent4">
                    <a:lumMod val="75000"/>
                  </a:schemeClr>
                </a:solidFill>
              </a:rPr>
              <a:t>add(double x, double y)</a:t>
            </a:r>
          </a:p>
          <a:p>
            <a:pPr lvl="1">
              <a:lnSpc>
                <a:spcPct val="150000"/>
              </a:lnSpc>
            </a:pPr>
            <a:r>
              <a:rPr lang="en-US" sz="2000" b="1" dirty="0">
                <a:solidFill>
                  <a:srgbClr val="92D050"/>
                </a:solidFill>
              </a:rPr>
              <a:t>add(double x, double y, double z)</a:t>
            </a:r>
          </a:p>
          <a:p>
            <a:pPr lvl="1">
              <a:lnSpc>
                <a:spcPct val="150000"/>
              </a:lnSpc>
            </a:pPr>
            <a:r>
              <a:rPr lang="en-US" sz="2000" b="1" dirty="0">
                <a:solidFill>
                  <a:srgbClr val="C00000"/>
                </a:solidFill>
              </a:rPr>
              <a:t>add (</a:t>
            </a:r>
            <a:r>
              <a:rPr lang="en-US" sz="2000" b="1" dirty="0" err="1">
                <a:solidFill>
                  <a:srgbClr val="C00000"/>
                </a:solidFill>
              </a:rPr>
              <a:t>int</a:t>
            </a:r>
            <a:r>
              <a:rPr lang="en-US" sz="2000" b="1" dirty="0">
                <a:solidFill>
                  <a:srgbClr val="C00000"/>
                </a:solidFill>
              </a:rPr>
              <a:t> x, double y)</a:t>
            </a:r>
          </a:p>
          <a:p>
            <a:pPr lvl="1">
              <a:lnSpc>
                <a:spcPct val="150000"/>
              </a:lnSpc>
            </a:pPr>
            <a:r>
              <a:rPr lang="en-US" sz="2000" b="1" dirty="0">
                <a:solidFill>
                  <a:srgbClr val="0070C0"/>
                </a:solidFill>
              </a:rPr>
              <a:t>add (double y, </a:t>
            </a:r>
            <a:r>
              <a:rPr lang="en-US" sz="2000" b="1" dirty="0" err="1">
                <a:solidFill>
                  <a:srgbClr val="0070C0"/>
                </a:solidFill>
              </a:rPr>
              <a:t>int</a:t>
            </a:r>
            <a:r>
              <a:rPr lang="en-US" sz="2000" b="1" dirty="0">
                <a:solidFill>
                  <a:srgbClr val="0070C0"/>
                </a:solidFill>
              </a:rPr>
              <a:t> x)</a:t>
            </a:r>
          </a:p>
        </p:txBody>
      </p:sp>
      <p:sp>
        <p:nvSpPr>
          <p:cNvPr id="7" name="TextBox 6"/>
          <p:cNvSpPr txBox="1"/>
          <p:nvPr/>
        </p:nvSpPr>
        <p:spPr>
          <a:xfrm>
            <a:off x="1183105" y="1361243"/>
            <a:ext cx="902170"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t>10, 20 </a:t>
            </a:r>
          </a:p>
        </p:txBody>
      </p:sp>
      <p:sp>
        <p:nvSpPr>
          <p:cNvPr id="8" name="TextBox 7"/>
          <p:cNvSpPr txBox="1"/>
          <p:nvPr/>
        </p:nvSpPr>
        <p:spPr>
          <a:xfrm>
            <a:off x="1014663" y="1818443"/>
            <a:ext cx="1283094"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10, 20, 30 </a:t>
            </a:r>
          </a:p>
        </p:txBody>
      </p:sp>
      <p:sp>
        <p:nvSpPr>
          <p:cNvPr id="9" name="TextBox 8"/>
          <p:cNvSpPr txBox="1"/>
          <p:nvPr/>
        </p:nvSpPr>
        <p:spPr>
          <a:xfrm>
            <a:off x="1014663" y="2275643"/>
            <a:ext cx="1288410"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t>10.5, 20.0 </a:t>
            </a:r>
          </a:p>
        </p:txBody>
      </p:sp>
      <p:sp>
        <p:nvSpPr>
          <p:cNvPr id="10" name="TextBox 9"/>
          <p:cNvSpPr txBox="1"/>
          <p:nvPr/>
        </p:nvSpPr>
        <p:spPr>
          <a:xfrm>
            <a:off x="762000" y="2730287"/>
            <a:ext cx="1862454"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a:t>10.5, 20.0, 30.5 </a:t>
            </a:r>
          </a:p>
        </p:txBody>
      </p:sp>
      <p:sp>
        <p:nvSpPr>
          <p:cNvPr id="11" name="TextBox 10"/>
          <p:cNvSpPr txBox="1"/>
          <p:nvPr/>
        </p:nvSpPr>
        <p:spPr>
          <a:xfrm>
            <a:off x="1098884" y="3190043"/>
            <a:ext cx="1095290"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10, 20.5 </a:t>
            </a:r>
          </a:p>
        </p:txBody>
      </p:sp>
      <p:sp>
        <p:nvSpPr>
          <p:cNvPr id="12" name="TextBox 11"/>
          <p:cNvSpPr txBox="1"/>
          <p:nvPr/>
        </p:nvSpPr>
        <p:spPr>
          <a:xfrm>
            <a:off x="1098884" y="3647243"/>
            <a:ext cx="1095290"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dirty="0"/>
              <a:t>20.5, 10 </a:t>
            </a:r>
          </a:p>
        </p:txBody>
      </p:sp>
      <p:sp>
        <p:nvSpPr>
          <p:cNvPr id="13" name="Right Arrow 12"/>
          <p:cNvSpPr/>
          <p:nvPr/>
        </p:nvSpPr>
        <p:spPr>
          <a:xfrm>
            <a:off x="2109537" y="1437443"/>
            <a:ext cx="1684421"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Right Arrow 13"/>
          <p:cNvSpPr/>
          <p:nvPr/>
        </p:nvSpPr>
        <p:spPr>
          <a:xfrm>
            <a:off x="2362200" y="1894643"/>
            <a:ext cx="1431758"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5" name="Right Arrow 14"/>
          <p:cNvSpPr/>
          <p:nvPr/>
        </p:nvSpPr>
        <p:spPr>
          <a:xfrm>
            <a:off x="2362200" y="2351843"/>
            <a:ext cx="1431758"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Right Arrow 15"/>
          <p:cNvSpPr/>
          <p:nvPr/>
        </p:nvSpPr>
        <p:spPr>
          <a:xfrm>
            <a:off x="2699084" y="2809043"/>
            <a:ext cx="1094874"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Right Arrow 16"/>
          <p:cNvSpPr/>
          <p:nvPr/>
        </p:nvSpPr>
        <p:spPr>
          <a:xfrm>
            <a:off x="2277979" y="3266243"/>
            <a:ext cx="1515979"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ight Arrow 17"/>
          <p:cNvSpPr/>
          <p:nvPr/>
        </p:nvSpPr>
        <p:spPr>
          <a:xfrm>
            <a:off x="2277979" y="3723443"/>
            <a:ext cx="1515979"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Variable</a:t>
            </a:r>
          </a:p>
        </p:txBody>
      </p:sp>
    </p:spTree>
    <p:extLst>
      <p:ext uri="{BB962C8B-B14F-4D97-AF65-F5344CB8AC3E}">
        <p14:creationId xmlns:p14="http://schemas.microsoft.com/office/powerpoint/2010/main" val="1396297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Autofit/>
          </a:bodyPr>
          <a:lstStyle/>
          <a:p>
            <a:r>
              <a:rPr lang="en-US" sz="3600" dirty="0"/>
              <a:t>Can we overload java main() method?</a:t>
            </a:r>
          </a:p>
        </p:txBody>
      </p:sp>
      <p:sp>
        <p:nvSpPr>
          <p:cNvPr id="3" name="Content Placeholder 2"/>
          <p:cNvSpPr>
            <a:spLocks noGrp="1"/>
          </p:cNvSpPr>
          <p:nvPr>
            <p:ph idx="1"/>
          </p:nvPr>
        </p:nvSpPr>
        <p:spPr>
          <a:xfrm>
            <a:off x="228600" y="819150"/>
            <a:ext cx="8686800" cy="3699273"/>
          </a:xfrm>
        </p:spPr>
        <p:txBody>
          <a:bodyPr>
            <a:normAutofit/>
          </a:bodyPr>
          <a:lstStyle/>
          <a:p>
            <a:r>
              <a:rPr lang="en-US" sz="1500" b="1" dirty="0">
                <a:solidFill>
                  <a:srgbClr val="00B050"/>
                </a:solidFill>
              </a:rPr>
              <a:t>Yes,</a:t>
            </a:r>
            <a:r>
              <a:rPr lang="en-US" sz="1500" dirty="0"/>
              <a:t> by method overloading. You can have any number of main methods in a class by method overloading. But JVM calls main() method which receives string array as arguments only. </a:t>
            </a:r>
          </a:p>
        </p:txBody>
      </p:sp>
      <p:sp>
        <p:nvSpPr>
          <p:cNvPr id="5" name="Slide Number Placeholder 4"/>
          <p:cNvSpPr>
            <a:spLocks noGrp="1"/>
          </p:cNvSpPr>
          <p:nvPr>
            <p:ph type="sldNum" sz="quarter" idx="12"/>
          </p:nvPr>
        </p:nvSpPr>
        <p:spPr/>
        <p:txBody>
          <a:bodyPr/>
          <a:lstStyle/>
          <a:p>
            <a:fld id="{0FF54DE5-C571-48E8-A5BC-B369434E2F44}" type="slidenum">
              <a:rPr lang="en-US" smtClean="0"/>
              <a:pPr/>
              <a:t>60</a:t>
            </a:fld>
            <a:endParaRPr lang="en-US" dirty="0"/>
          </a:p>
        </p:txBody>
      </p:sp>
      <p:sp>
        <p:nvSpPr>
          <p:cNvPr id="4" name="Rectangle 3"/>
          <p:cNvSpPr/>
          <p:nvPr/>
        </p:nvSpPr>
        <p:spPr>
          <a:xfrm>
            <a:off x="1143001" y="1581150"/>
            <a:ext cx="5486400" cy="2839239"/>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TestOverloading</a:t>
            </a:r>
            <a:endParaRPr lang="en-US" sz="1200" b="1" dirty="0">
              <a:solidFill>
                <a:srgbClr val="000000"/>
              </a:solidFill>
              <a:latin typeface="Courier New" pitchFamily="49" charset="0"/>
              <a:cs typeface="Courier New" pitchFamily="49" charset="0"/>
            </a:endParaRPr>
          </a:p>
          <a:p>
            <a:r>
              <a:rPr lang="en-US" sz="1200" b="1" dirty="0">
                <a:solidFill>
                  <a:srgbClr val="000000"/>
                </a:solidFill>
                <a:latin typeface="Courier New" pitchFamily="49" charset="0"/>
                <a:cs typeface="Courier New" pitchFamily="49" charset="0"/>
              </a:rPr>
              <a:t>{  </a:t>
            </a:r>
          </a:p>
          <a:p>
            <a:pPr lvl="1"/>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pPr lvl="1"/>
            <a:r>
              <a:rPr lang="en-US" sz="1200" b="1" dirty="0">
                <a:solidFill>
                  <a:srgbClr val="000000"/>
                </a:solidFill>
                <a:latin typeface="Courier New" pitchFamily="49" charset="0"/>
                <a:cs typeface="Courier New" pitchFamily="49" charset="0"/>
              </a:rPr>
              <a:t>{ </a:t>
            </a:r>
          </a:p>
          <a:p>
            <a:pPr lvl="1"/>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"main with String[]"</a:t>
            </a:r>
            <a:r>
              <a:rPr lang="en-US" sz="1200" b="1" dirty="0">
                <a:solidFill>
                  <a:srgbClr val="000000"/>
                </a:solidFill>
                <a:latin typeface="Courier New" pitchFamily="49" charset="0"/>
                <a:cs typeface="Courier New" pitchFamily="49" charset="0"/>
              </a:rPr>
              <a:t>);</a:t>
            </a:r>
          </a:p>
          <a:p>
            <a:pPr lvl="1"/>
            <a:r>
              <a:rPr lang="en-US" sz="1200" b="1" dirty="0">
                <a:solidFill>
                  <a:srgbClr val="000000"/>
                </a:solidFill>
                <a:latin typeface="Courier New" pitchFamily="49" charset="0"/>
                <a:cs typeface="Courier New" pitchFamily="49" charset="0"/>
              </a:rPr>
              <a:t>}  </a:t>
            </a:r>
          </a:p>
          <a:p>
            <a:pPr lvl="1"/>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pPr lvl="1"/>
            <a:r>
              <a:rPr lang="en-US" sz="1200" b="1" dirty="0">
                <a:solidFill>
                  <a:srgbClr val="000000"/>
                </a:solidFill>
                <a:latin typeface="Courier New" pitchFamily="49" charset="0"/>
                <a:cs typeface="Courier New" pitchFamily="49" charset="0"/>
              </a:rPr>
              <a:t>{</a:t>
            </a:r>
          </a:p>
          <a:p>
            <a:pPr lvl="1"/>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"main with String"</a:t>
            </a:r>
            <a:r>
              <a:rPr lang="en-US" sz="1200" b="1" dirty="0">
                <a:solidFill>
                  <a:srgbClr val="000000"/>
                </a:solidFill>
                <a:latin typeface="Courier New" pitchFamily="49" charset="0"/>
                <a:cs typeface="Courier New" pitchFamily="49" charset="0"/>
              </a:rPr>
              <a:t>);</a:t>
            </a:r>
          </a:p>
          <a:p>
            <a:pPr lvl="1"/>
            <a:r>
              <a:rPr lang="en-US" sz="1200" b="1" dirty="0">
                <a:solidFill>
                  <a:srgbClr val="000000"/>
                </a:solidFill>
                <a:latin typeface="Courier New" pitchFamily="49" charset="0"/>
                <a:cs typeface="Courier New" pitchFamily="49" charset="0"/>
              </a:rPr>
              <a:t>}  </a:t>
            </a:r>
          </a:p>
          <a:p>
            <a:pPr lvl="1"/>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a:t>
            </a:r>
          </a:p>
          <a:p>
            <a:pPr lvl="1"/>
            <a:r>
              <a:rPr lang="en-US" sz="1200" b="1" dirty="0">
                <a:solidFill>
                  <a:srgbClr val="000000"/>
                </a:solidFill>
                <a:latin typeface="Courier New" pitchFamily="49" charset="0"/>
                <a:cs typeface="Courier New" pitchFamily="49" charset="0"/>
              </a:rPr>
              <a:t>{ </a:t>
            </a:r>
          </a:p>
          <a:p>
            <a:pPr lvl="1"/>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"main without </a:t>
            </a:r>
            <a:r>
              <a:rPr lang="en-US" sz="1200" b="1" dirty="0" err="1">
                <a:solidFill>
                  <a:srgbClr val="2A00FF"/>
                </a:solidFill>
                <a:latin typeface="Courier New" pitchFamily="49" charset="0"/>
                <a:cs typeface="Courier New" pitchFamily="49" charset="0"/>
              </a:rPr>
              <a:t>args</a:t>
            </a:r>
            <a:r>
              <a:rPr lang="en-US" sz="1200" b="1" dirty="0">
                <a:solidFill>
                  <a:srgbClr val="2A00FF"/>
                </a:solidFill>
                <a:latin typeface="Courier New" pitchFamily="49" charset="0"/>
                <a:cs typeface="Courier New" pitchFamily="49" charset="0"/>
              </a:rPr>
              <a:t>"</a:t>
            </a:r>
            <a:r>
              <a:rPr lang="en-US" sz="1200" b="1" dirty="0">
                <a:solidFill>
                  <a:srgbClr val="000000"/>
                </a:solidFill>
                <a:latin typeface="Courier New" pitchFamily="49" charset="0"/>
                <a:cs typeface="Courier New" pitchFamily="49" charset="0"/>
              </a:rPr>
              <a:t>);</a:t>
            </a:r>
          </a:p>
          <a:p>
            <a:pPr lvl="1"/>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133177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8411"/>
            <a:ext cx="8229600" cy="613171"/>
          </a:xfrm>
        </p:spPr>
        <p:txBody>
          <a:bodyPr>
            <a:normAutofit fontScale="90000"/>
          </a:bodyPr>
          <a:lstStyle/>
          <a:p>
            <a:r>
              <a:rPr lang="en-US" i="1" dirty="0"/>
              <a:t>this</a:t>
            </a:r>
            <a:r>
              <a:rPr lang="en-US" dirty="0"/>
              <a:t> keyword</a:t>
            </a:r>
          </a:p>
        </p:txBody>
      </p:sp>
      <p:sp>
        <p:nvSpPr>
          <p:cNvPr id="3" name="Content Placeholder 2"/>
          <p:cNvSpPr>
            <a:spLocks noGrp="1"/>
          </p:cNvSpPr>
          <p:nvPr>
            <p:ph idx="1"/>
          </p:nvPr>
        </p:nvSpPr>
        <p:spPr>
          <a:xfrm>
            <a:off x="457200" y="742950"/>
            <a:ext cx="8305800" cy="3699273"/>
          </a:xfrm>
        </p:spPr>
        <p:txBody>
          <a:bodyPr>
            <a:normAutofit/>
          </a:bodyPr>
          <a:lstStyle/>
          <a:p>
            <a:pPr>
              <a:buFont typeface="Wingdings" pitchFamily="2" charset="2"/>
              <a:buChar char="Ø"/>
            </a:pPr>
            <a:r>
              <a:rPr lang="en-US" sz="1200" dirty="0">
                <a:solidFill>
                  <a:schemeClr val="tx1">
                    <a:lumMod val="85000"/>
                    <a:lumOff val="15000"/>
                  </a:schemeClr>
                </a:solidFill>
              </a:rPr>
              <a:t>The this keyword can be used to refer current class instance variable. If there is ambiguity between the instance variables and parameters, this keyword resolves the problem of ambiguity.</a:t>
            </a:r>
          </a:p>
        </p:txBody>
      </p:sp>
      <p:sp>
        <p:nvSpPr>
          <p:cNvPr id="14" name="Rectangle 13"/>
          <p:cNvSpPr/>
          <p:nvPr/>
        </p:nvSpPr>
        <p:spPr>
          <a:xfrm>
            <a:off x="304800" y="1200150"/>
            <a:ext cx="2895600" cy="348557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050" b="1" dirty="0">
                <a:latin typeface="Courier New" pitchFamily="49" charset="0"/>
                <a:cs typeface="Courier New" pitchFamily="49" charset="0"/>
              </a:rPr>
              <a:t>public class Calculator </a:t>
            </a:r>
          </a:p>
          <a:p>
            <a:r>
              <a:rPr lang="en-US" sz="1050" b="1" dirty="0">
                <a:latin typeface="Courier New" pitchFamily="49" charset="0"/>
                <a:cs typeface="Courier New" pitchFamily="49" charset="0"/>
              </a:rPr>
              <a:t>{</a:t>
            </a:r>
          </a:p>
          <a:p>
            <a:pPr lvl="1"/>
            <a:r>
              <a:rPr lang="en-US" sz="1050" b="1" dirty="0" err="1">
                <a:latin typeface="Courier New" pitchFamily="49" charset="0"/>
                <a:cs typeface="Courier New" pitchFamily="49" charset="0"/>
              </a:rPr>
              <a:t>int</a:t>
            </a:r>
            <a:r>
              <a:rPr lang="en-US" sz="1050" b="1" dirty="0">
                <a:latin typeface="Courier New" pitchFamily="49" charset="0"/>
                <a:cs typeface="Courier New" pitchFamily="49" charset="0"/>
              </a:rPr>
              <a:t> a, b;</a:t>
            </a:r>
          </a:p>
          <a:p>
            <a:pPr lvl="1"/>
            <a:r>
              <a:rPr lang="en-US" sz="1050" b="1" dirty="0">
                <a:latin typeface="Courier New" pitchFamily="49" charset="0"/>
                <a:cs typeface="Courier New" pitchFamily="49" charset="0"/>
              </a:rPr>
              <a:t>void add(</a:t>
            </a:r>
            <a:r>
              <a:rPr lang="en-US" sz="1050" b="1" dirty="0" err="1">
                <a:latin typeface="Courier New" pitchFamily="49" charset="0"/>
                <a:cs typeface="Courier New" pitchFamily="49" charset="0"/>
              </a:rPr>
              <a:t>int</a:t>
            </a:r>
            <a:r>
              <a:rPr lang="en-US" sz="1050" b="1" dirty="0">
                <a:latin typeface="Courier New" pitchFamily="49" charset="0"/>
                <a:cs typeface="Courier New" pitchFamily="49" charset="0"/>
              </a:rPr>
              <a:t> a, </a:t>
            </a:r>
            <a:r>
              <a:rPr lang="en-US" sz="1050" b="1" dirty="0" err="1">
                <a:latin typeface="Courier New" pitchFamily="49" charset="0"/>
                <a:cs typeface="Courier New" pitchFamily="49" charset="0"/>
              </a:rPr>
              <a:t>int</a:t>
            </a:r>
            <a:r>
              <a:rPr lang="en-US" sz="1050" b="1" dirty="0">
                <a:latin typeface="Courier New" pitchFamily="49" charset="0"/>
                <a:cs typeface="Courier New" pitchFamily="49" charset="0"/>
              </a:rPr>
              <a:t> b)</a:t>
            </a:r>
          </a:p>
          <a:p>
            <a:pPr lvl="1"/>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a = a;</a:t>
            </a:r>
          </a:p>
          <a:p>
            <a:pPr lvl="1"/>
            <a:r>
              <a:rPr lang="en-US" sz="1050" b="1" dirty="0">
                <a:latin typeface="Courier New" pitchFamily="49" charset="0"/>
                <a:cs typeface="Courier New" pitchFamily="49" charset="0"/>
              </a:rPr>
              <a:t>b = b;</a:t>
            </a:r>
          </a:p>
          <a:p>
            <a:pPr lvl="1"/>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void display() {</a:t>
            </a:r>
          </a:p>
          <a:p>
            <a:pPr lvl="1"/>
            <a:r>
              <a:rPr lang="en-US" sz="1050" b="1" dirty="0" err="1">
                <a:latin typeface="Courier New" pitchFamily="49" charset="0"/>
                <a:cs typeface="Courier New" pitchFamily="49" charset="0"/>
              </a:rPr>
              <a:t>System.out.println</a:t>
            </a:r>
            <a:r>
              <a:rPr lang="en-US" sz="1050" b="1" dirty="0">
                <a:latin typeface="Courier New" pitchFamily="49" charset="0"/>
                <a:cs typeface="Courier New" pitchFamily="49" charset="0"/>
              </a:rPr>
              <a:t>(a);</a:t>
            </a:r>
          </a:p>
          <a:p>
            <a:pPr lvl="1"/>
            <a:r>
              <a:rPr lang="en-US" sz="1050" b="1" dirty="0" err="1">
                <a:latin typeface="Courier New" pitchFamily="49" charset="0"/>
                <a:cs typeface="Courier New" pitchFamily="49" charset="0"/>
              </a:rPr>
              <a:t>System.out.println</a:t>
            </a:r>
            <a:r>
              <a:rPr lang="en-US" sz="1050" b="1" dirty="0">
                <a:latin typeface="Courier New" pitchFamily="49" charset="0"/>
                <a:cs typeface="Courier New" pitchFamily="49" charset="0"/>
              </a:rPr>
              <a:t>(b);</a:t>
            </a:r>
          </a:p>
          <a:p>
            <a:pPr lvl="1"/>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public static void main(String[] </a:t>
            </a:r>
            <a:r>
              <a:rPr lang="en-US" sz="1050" b="1" dirty="0" err="1">
                <a:latin typeface="Courier New" pitchFamily="49" charset="0"/>
                <a:cs typeface="Courier New" pitchFamily="49" charset="0"/>
              </a:rPr>
              <a:t>args</a:t>
            </a:r>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Calculator  cal = new Calculator();</a:t>
            </a:r>
          </a:p>
          <a:p>
            <a:pPr lvl="1"/>
            <a:r>
              <a:rPr lang="en-US" sz="1050" b="1" dirty="0" err="1">
                <a:latin typeface="Courier New" pitchFamily="49" charset="0"/>
                <a:cs typeface="Courier New" pitchFamily="49" charset="0"/>
              </a:rPr>
              <a:t>cal.add</a:t>
            </a:r>
            <a:r>
              <a:rPr lang="en-US" sz="1050" b="1" dirty="0">
                <a:latin typeface="Courier New" pitchFamily="49" charset="0"/>
                <a:cs typeface="Courier New" pitchFamily="49" charset="0"/>
              </a:rPr>
              <a:t>(10, 20);</a:t>
            </a:r>
          </a:p>
          <a:p>
            <a:pPr lvl="1"/>
            <a:r>
              <a:rPr lang="en-US" sz="1050" b="1" dirty="0" err="1">
                <a:latin typeface="Courier New" pitchFamily="49" charset="0"/>
                <a:cs typeface="Courier New" pitchFamily="49" charset="0"/>
              </a:rPr>
              <a:t>cal.display</a:t>
            </a:r>
            <a:r>
              <a:rPr lang="en-US" sz="1050" b="1" dirty="0">
                <a:latin typeface="Courier New" pitchFamily="49" charset="0"/>
                <a:cs typeface="Courier New" pitchFamily="49" charset="0"/>
              </a:rPr>
              <a:t>();</a:t>
            </a:r>
          </a:p>
          <a:p>
            <a:pPr lvl="1"/>
            <a:r>
              <a:rPr lang="en-US" sz="1050" b="1" dirty="0">
                <a:latin typeface="Courier New" pitchFamily="49" charset="0"/>
                <a:cs typeface="Courier New" pitchFamily="49" charset="0"/>
              </a:rPr>
              <a:t>}</a:t>
            </a:r>
          </a:p>
          <a:p>
            <a:r>
              <a:rPr lang="en-US" sz="1050" b="1" dirty="0">
                <a:latin typeface="Courier New" pitchFamily="49" charset="0"/>
                <a:cs typeface="Courier New" pitchFamily="49" charset="0"/>
              </a:rPr>
              <a:t>}</a:t>
            </a:r>
          </a:p>
        </p:txBody>
      </p:sp>
      <p:sp>
        <p:nvSpPr>
          <p:cNvPr id="15" name="Rectangle 14"/>
          <p:cNvSpPr/>
          <p:nvPr/>
        </p:nvSpPr>
        <p:spPr>
          <a:xfrm>
            <a:off x="3276600" y="3943350"/>
            <a:ext cx="838200" cy="60016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100" b="1" dirty="0"/>
              <a:t>Output: </a:t>
            </a:r>
          </a:p>
          <a:p>
            <a:r>
              <a:rPr lang="en-US" sz="1100" dirty="0"/>
              <a:t>0</a:t>
            </a:r>
          </a:p>
          <a:p>
            <a:r>
              <a:rPr lang="en-US" sz="1100" dirty="0"/>
              <a:t>0</a:t>
            </a:r>
            <a:endParaRPr lang="en-US" dirty="0"/>
          </a:p>
        </p:txBody>
      </p:sp>
      <p:sp>
        <p:nvSpPr>
          <p:cNvPr id="16" name="Rectangle 15"/>
          <p:cNvSpPr/>
          <p:nvPr/>
        </p:nvSpPr>
        <p:spPr>
          <a:xfrm>
            <a:off x="4648200" y="1276350"/>
            <a:ext cx="2895600" cy="3323987"/>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000" b="1" dirty="0">
                <a:latin typeface="Courier New" pitchFamily="49" charset="0"/>
                <a:cs typeface="Courier New" pitchFamily="49" charset="0"/>
              </a:rPr>
              <a:t>public class Calculator </a:t>
            </a:r>
          </a:p>
          <a:p>
            <a:r>
              <a:rPr lang="en-US" sz="1000" b="1" dirty="0">
                <a:latin typeface="Courier New" pitchFamily="49" charset="0"/>
                <a:cs typeface="Courier New" pitchFamily="49" charset="0"/>
              </a:rPr>
              <a:t>{</a:t>
            </a:r>
          </a:p>
          <a:p>
            <a:pPr lvl="1"/>
            <a:r>
              <a:rPr lang="en-US" sz="1000" b="1" dirty="0" err="1">
                <a:latin typeface="Courier New" pitchFamily="49" charset="0"/>
                <a:cs typeface="Courier New" pitchFamily="49" charset="0"/>
              </a:rPr>
              <a:t>int</a:t>
            </a:r>
            <a:r>
              <a:rPr lang="en-US" sz="1000" b="1" dirty="0">
                <a:latin typeface="Courier New" pitchFamily="49" charset="0"/>
                <a:cs typeface="Courier New" pitchFamily="49" charset="0"/>
              </a:rPr>
              <a:t> a, b;</a:t>
            </a:r>
          </a:p>
          <a:p>
            <a:pPr lvl="1"/>
            <a:r>
              <a:rPr lang="en-US" sz="1000" b="1" dirty="0">
                <a:latin typeface="Courier New" pitchFamily="49" charset="0"/>
                <a:cs typeface="Courier New" pitchFamily="49" charset="0"/>
              </a:rPr>
              <a:t>void add(</a:t>
            </a:r>
            <a:r>
              <a:rPr lang="en-US" sz="1000" b="1" dirty="0" err="1">
                <a:latin typeface="Courier New" pitchFamily="49" charset="0"/>
                <a:cs typeface="Courier New" pitchFamily="49" charset="0"/>
              </a:rPr>
              <a:t>int</a:t>
            </a:r>
            <a:r>
              <a:rPr lang="en-US" sz="1000" b="1" dirty="0">
                <a:latin typeface="Courier New" pitchFamily="49" charset="0"/>
                <a:cs typeface="Courier New" pitchFamily="49" charset="0"/>
              </a:rPr>
              <a:t> a, </a:t>
            </a:r>
            <a:r>
              <a:rPr lang="en-US" sz="1000" b="1" dirty="0" err="1">
                <a:latin typeface="Courier New" pitchFamily="49" charset="0"/>
                <a:cs typeface="Courier New" pitchFamily="49" charset="0"/>
              </a:rPr>
              <a:t>int</a:t>
            </a:r>
            <a:r>
              <a:rPr lang="en-US" sz="1000" b="1" dirty="0">
                <a:latin typeface="Courier New" pitchFamily="49" charset="0"/>
                <a:cs typeface="Courier New" pitchFamily="49" charset="0"/>
              </a:rPr>
              <a:t> b)</a:t>
            </a:r>
          </a:p>
          <a:p>
            <a:pPr lvl="1"/>
            <a:r>
              <a:rPr lang="en-US" sz="1000" b="1" dirty="0">
                <a:latin typeface="Courier New" pitchFamily="49" charset="0"/>
                <a:cs typeface="Courier New" pitchFamily="49" charset="0"/>
              </a:rPr>
              <a:t>{</a:t>
            </a:r>
          </a:p>
          <a:p>
            <a:pPr lvl="1"/>
            <a:r>
              <a:rPr lang="en-US" sz="1000" b="1" dirty="0" err="1">
                <a:solidFill>
                  <a:srgbClr val="FF0000"/>
                </a:solidFill>
                <a:latin typeface="Courier New" pitchFamily="49" charset="0"/>
                <a:cs typeface="Courier New" pitchFamily="49" charset="0"/>
              </a:rPr>
              <a:t>this</a:t>
            </a:r>
            <a:r>
              <a:rPr lang="en-US" sz="1000" b="1" dirty="0" err="1">
                <a:latin typeface="Courier New" pitchFamily="49" charset="0"/>
                <a:cs typeface="Courier New" pitchFamily="49" charset="0"/>
              </a:rPr>
              <a:t>.a</a:t>
            </a:r>
            <a:r>
              <a:rPr lang="en-US" sz="1000" b="1" dirty="0">
                <a:latin typeface="Courier New" pitchFamily="49" charset="0"/>
                <a:cs typeface="Courier New" pitchFamily="49" charset="0"/>
              </a:rPr>
              <a:t> = a;</a:t>
            </a:r>
          </a:p>
          <a:p>
            <a:pPr lvl="1"/>
            <a:r>
              <a:rPr lang="en-US" sz="1000" b="1" dirty="0" err="1">
                <a:solidFill>
                  <a:srgbClr val="FF0000"/>
                </a:solidFill>
                <a:latin typeface="Courier New" pitchFamily="49" charset="0"/>
                <a:cs typeface="Courier New" pitchFamily="49" charset="0"/>
              </a:rPr>
              <a:t>this</a:t>
            </a:r>
            <a:r>
              <a:rPr lang="en-US" sz="1000" b="1" dirty="0" err="1">
                <a:latin typeface="Courier New" pitchFamily="49" charset="0"/>
                <a:cs typeface="Courier New" pitchFamily="49" charset="0"/>
              </a:rPr>
              <a:t>.b</a:t>
            </a:r>
            <a:r>
              <a:rPr lang="en-US" sz="1000" b="1" dirty="0">
                <a:latin typeface="Courier New" pitchFamily="49" charset="0"/>
                <a:cs typeface="Courier New" pitchFamily="49" charset="0"/>
              </a:rPr>
              <a:t> = b;</a:t>
            </a:r>
          </a:p>
          <a:p>
            <a:pPr lvl="1"/>
            <a:r>
              <a:rPr lang="en-US" sz="1000" b="1" dirty="0">
                <a:latin typeface="Courier New" pitchFamily="49" charset="0"/>
                <a:cs typeface="Courier New" pitchFamily="49" charset="0"/>
              </a:rPr>
              <a:t>}</a:t>
            </a:r>
          </a:p>
          <a:p>
            <a:pPr lvl="1"/>
            <a:r>
              <a:rPr lang="en-US" sz="1000" b="1" dirty="0">
                <a:latin typeface="Courier New" pitchFamily="49" charset="0"/>
                <a:cs typeface="Courier New" pitchFamily="49" charset="0"/>
              </a:rPr>
              <a:t>void display() {</a:t>
            </a:r>
          </a:p>
          <a:p>
            <a:pPr lvl="1"/>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(a);</a:t>
            </a:r>
          </a:p>
          <a:p>
            <a:pPr lvl="1"/>
            <a:r>
              <a:rPr lang="en-US" sz="1000" b="1" dirty="0" err="1">
                <a:latin typeface="Courier New" pitchFamily="49" charset="0"/>
                <a:cs typeface="Courier New" pitchFamily="49" charset="0"/>
              </a:rPr>
              <a:t>System.out.println</a:t>
            </a:r>
            <a:r>
              <a:rPr lang="en-US" sz="1000" b="1" dirty="0">
                <a:latin typeface="Courier New" pitchFamily="49" charset="0"/>
                <a:cs typeface="Courier New" pitchFamily="49" charset="0"/>
              </a:rPr>
              <a:t>(b);</a:t>
            </a:r>
          </a:p>
          <a:p>
            <a:pPr lvl="1"/>
            <a:r>
              <a:rPr lang="en-US" sz="1000" b="1" dirty="0">
                <a:latin typeface="Courier New" pitchFamily="49" charset="0"/>
                <a:cs typeface="Courier New" pitchFamily="49" charset="0"/>
              </a:rPr>
              <a:t>}</a:t>
            </a:r>
          </a:p>
          <a:p>
            <a:pPr lvl="1"/>
            <a:r>
              <a:rPr lang="en-US" sz="1000" b="1" dirty="0">
                <a:latin typeface="Courier New" pitchFamily="49" charset="0"/>
                <a:cs typeface="Courier New" pitchFamily="49" charset="0"/>
              </a:rPr>
              <a:t>public static void main(String[] </a:t>
            </a:r>
            <a:r>
              <a:rPr lang="en-US" sz="1000" b="1" dirty="0" err="1">
                <a:latin typeface="Courier New" pitchFamily="49" charset="0"/>
                <a:cs typeface="Courier New" pitchFamily="49" charset="0"/>
              </a:rPr>
              <a:t>args</a:t>
            </a:r>
            <a:r>
              <a:rPr lang="en-US" sz="1000" b="1" dirty="0">
                <a:latin typeface="Courier New" pitchFamily="49" charset="0"/>
                <a:cs typeface="Courier New" pitchFamily="49" charset="0"/>
              </a:rPr>
              <a:t>)</a:t>
            </a:r>
          </a:p>
          <a:p>
            <a:pPr lvl="1"/>
            <a:r>
              <a:rPr lang="en-US" sz="1000" b="1" dirty="0">
                <a:latin typeface="Courier New" pitchFamily="49" charset="0"/>
                <a:cs typeface="Courier New" pitchFamily="49" charset="0"/>
              </a:rPr>
              <a:t>{</a:t>
            </a:r>
          </a:p>
          <a:p>
            <a:pPr lvl="1"/>
            <a:r>
              <a:rPr lang="en-US" sz="1000" b="1" dirty="0">
                <a:latin typeface="Courier New" pitchFamily="49" charset="0"/>
                <a:cs typeface="Courier New" pitchFamily="49" charset="0"/>
              </a:rPr>
              <a:t>Calculator cal = new Calculator();</a:t>
            </a:r>
          </a:p>
          <a:p>
            <a:pPr lvl="1"/>
            <a:r>
              <a:rPr lang="en-US" sz="1000" b="1" dirty="0" err="1">
                <a:latin typeface="Courier New" pitchFamily="49" charset="0"/>
                <a:cs typeface="Courier New" pitchFamily="49" charset="0"/>
              </a:rPr>
              <a:t>cal.add</a:t>
            </a:r>
            <a:r>
              <a:rPr lang="en-US" sz="1000" b="1" dirty="0">
                <a:latin typeface="Courier New" pitchFamily="49" charset="0"/>
                <a:cs typeface="Courier New" pitchFamily="49" charset="0"/>
              </a:rPr>
              <a:t>(10, 20);</a:t>
            </a:r>
          </a:p>
          <a:p>
            <a:pPr lvl="1"/>
            <a:r>
              <a:rPr lang="en-US" sz="1000" b="1" dirty="0" err="1">
                <a:latin typeface="Courier New" pitchFamily="49" charset="0"/>
                <a:cs typeface="Courier New" pitchFamily="49" charset="0"/>
              </a:rPr>
              <a:t>cal.display</a:t>
            </a:r>
            <a:r>
              <a:rPr lang="en-US" sz="1000" b="1" dirty="0">
                <a:latin typeface="Courier New" pitchFamily="49" charset="0"/>
                <a:cs typeface="Courier New" pitchFamily="49" charset="0"/>
              </a:rPr>
              <a:t>();</a:t>
            </a:r>
          </a:p>
          <a:p>
            <a:pPr lvl="1"/>
            <a:r>
              <a:rPr lang="en-US" sz="1000" b="1" dirty="0">
                <a:latin typeface="Courier New" pitchFamily="49" charset="0"/>
                <a:cs typeface="Courier New" pitchFamily="49" charset="0"/>
              </a:rPr>
              <a:t>}</a:t>
            </a:r>
          </a:p>
          <a:p>
            <a:r>
              <a:rPr lang="en-US" sz="1000" b="1" dirty="0">
                <a:latin typeface="Courier New" pitchFamily="49" charset="0"/>
                <a:cs typeface="Courier New" pitchFamily="49" charset="0"/>
              </a:rPr>
              <a:t>}</a:t>
            </a:r>
          </a:p>
        </p:txBody>
      </p:sp>
      <p:sp>
        <p:nvSpPr>
          <p:cNvPr id="17" name="Rectangle 16"/>
          <p:cNvSpPr/>
          <p:nvPr/>
        </p:nvSpPr>
        <p:spPr>
          <a:xfrm>
            <a:off x="7696200" y="3943350"/>
            <a:ext cx="838200" cy="60016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100" b="1" dirty="0"/>
              <a:t>Output: </a:t>
            </a:r>
          </a:p>
          <a:p>
            <a:r>
              <a:rPr lang="en-US" sz="1100" dirty="0"/>
              <a:t>10</a:t>
            </a:r>
          </a:p>
          <a:p>
            <a:r>
              <a:rPr lang="en-US" sz="1100" dirty="0"/>
              <a:t>20</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static</a:t>
            </a:r>
          </a:p>
        </p:txBody>
      </p:sp>
      <p:sp>
        <p:nvSpPr>
          <p:cNvPr id="3" name="Content Placeholder 2"/>
          <p:cNvSpPr>
            <a:spLocks noGrp="1"/>
          </p:cNvSpPr>
          <p:nvPr>
            <p:ph idx="1"/>
          </p:nvPr>
        </p:nvSpPr>
        <p:spPr>
          <a:xfrm>
            <a:off x="228600" y="819150"/>
            <a:ext cx="8686800" cy="3699273"/>
          </a:xfrm>
        </p:spPr>
        <p:txBody>
          <a:bodyPr>
            <a:normAutofit/>
          </a:bodyPr>
          <a:lstStyle/>
          <a:p>
            <a:r>
              <a:rPr lang="en-US" sz="1800" dirty="0"/>
              <a:t>The </a:t>
            </a:r>
            <a:r>
              <a:rPr lang="en-US" sz="1800" b="1" dirty="0"/>
              <a:t>static keyword</a:t>
            </a:r>
            <a:r>
              <a:rPr lang="en-US" sz="1800" dirty="0"/>
              <a:t> in java is used for memory management mainly. </a:t>
            </a:r>
          </a:p>
          <a:p>
            <a:r>
              <a:rPr lang="en-US" sz="1800" dirty="0"/>
              <a:t>We can apply java static keyword with variables and methods</a:t>
            </a:r>
          </a:p>
          <a:p>
            <a:r>
              <a:rPr lang="en-US" sz="1800" dirty="0"/>
              <a:t>The static can be:</a:t>
            </a:r>
          </a:p>
          <a:p>
            <a:pPr lvl="1">
              <a:buFont typeface="Wingdings" pitchFamily="2" charset="2"/>
              <a:buChar char="Ø"/>
            </a:pPr>
            <a:r>
              <a:rPr lang="en-US" sz="1800" dirty="0"/>
              <a:t>variable (also known as class variable)</a:t>
            </a:r>
          </a:p>
          <a:p>
            <a:pPr lvl="1">
              <a:buFont typeface="Wingdings" pitchFamily="2" charset="2"/>
              <a:buChar char="Ø"/>
            </a:pPr>
            <a:r>
              <a:rPr lang="en-US" sz="1800" dirty="0"/>
              <a:t>method (also known as class method)</a:t>
            </a:r>
          </a:p>
        </p:txBody>
      </p:sp>
      <p:graphicFrame>
        <p:nvGraphicFramePr>
          <p:cNvPr id="4" name="Diagram 3"/>
          <p:cNvGraphicFramePr/>
          <p:nvPr/>
        </p:nvGraphicFramePr>
        <p:xfrm>
          <a:off x="1981200" y="2800350"/>
          <a:ext cx="3657600" cy="180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static</a:t>
            </a:r>
          </a:p>
        </p:txBody>
      </p:sp>
      <p:sp>
        <p:nvSpPr>
          <p:cNvPr id="6" name="Rectangle 5"/>
          <p:cNvSpPr/>
          <p:nvPr/>
        </p:nvSpPr>
        <p:spPr>
          <a:xfrm>
            <a:off x="3276600" y="757780"/>
            <a:ext cx="813621"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Employee</a:t>
            </a:r>
          </a:p>
        </p:txBody>
      </p:sp>
      <p:sp>
        <p:nvSpPr>
          <p:cNvPr id="7" name="Rectangle 6"/>
          <p:cNvSpPr/>
          <p:nvPr/>
        </p:nvSpPr>
        <p:spPr>
          <a:xfrm>
            <a:off x="2584662" y="1114232"/>
            <a:ext cx="2292137"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a:t>
            </a:r>
          </a:p>
          <a:p>
            <a:r>
              <a:rPr lang="en-US" sz="1200" dirty="0"/>
              <a:t>String </a:t>
            </a:r>
            <a:r>
              <a:rPr lang="en-US" sz="1200" dirty="0" err="1"/>
              <a:t>ename</a:t>
            </a:r>
            <a:r>
              <a:rPr lang="en-US" sz="1200" dirty="0"/>
              <a:t>;</a:t>
            </a:r>
          </a:p>
          <a:p>
            <a:r>
              <a:rPr lang="en-US" sz="1200" dirty="0" err="1"/>
              <a:t>int</a:t>
            </a:r>
            <a:r>
              <a:rPr lang="en-US" sz="1200" dirty="0"/>
              <a:t> </a:t>
            </a:r>
            <a:r>
              <a:rPr lang="en-US" sz="1200" dirty="0" err="1"/>
              <a:t>deptno</a:t>
            </a:r>
            <a:r>
              <a:rPr lang="en-US" sz="1200" dirty="0"/>
              <a:t>;</a:t>
            </a:r>
          </a:p>
          <a:p>
            <a:r>
              <a:rPr lang="en-US" sz="1200" dirty="0"/>
              <a:t>void bonus()</a:t>
            </a:r>
          </a:p>
        </p:txBody>
      </p:sp>
      <p:sp>
        <p:nvSpPr>
          <p:cNvPr id="10" name="Rectangle 9"/>
          <p:cNvSpPr/>
          <p:nvPr/>
        </p:nvSpPr>
        <p:spPr>
          <a:xfrm>
            <a:off x="1217669" y="2294054"/>
            <a:ext cx="543739"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emp1</a:t>
            </a:r>
          </a:p>
        </p:txBody>
      </p:sp>
      <p:sp>
        <p:nvSpPr>
          <p:cNvPr id="11" name="Rectangle 10"/>
          <p:cNvSpPr/>
          <p:nvPr/>
        </p:nvSpPr>
        <p:spPr>
          <a:xfrm>
            <a:off x="609600" y="2638232"/>
            <a:ext cx="1904999"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=101;</a:t>
            </a:r>
          </a:p>
          <a:p>
            <a:r>
              <a:rPr lang="en-US" sz="1200" dirty="0"/>
              <a:t>String </a:t>
            </a:r>
            <a:r>
              <a:rPr lang="en-US" sz="1200" dirty="0" err="1"/>
              <a:t>ename</a:t>
            </a:r>
            <a:r>
              <a:rPr lang="en-US" sz="1200" dirty="0"/>
              <a:t>=“John”;</a:t>
            </a:r>
          </a:p>
          <a:p>
            <a:r>
              <a:rPr lang="en-US" sz="1200" b="1" dirty="0" err="1"/>
              <a:t>int</a:t>
            </a:r>
            <a:r>
              <a:rPr lang="en-US" sz="1200" b="1" dirty="0"/>
              <a:t> </a:t>
            </a:r>
            <a:r>
              <a:rPr lang="en-US" sz="1200" b="1" dirty="0" err="1"/>
              <a:t>deptno</a:t>
            </a:r>
            <a:r>
              <a:rPr lang="en-US" sz="1200" b="1" dirty="0"/>
              <a:t>=10;</a:t>
            </a:r>
          </a:p>
          <a:p>
            <a:r>
              <a:rPr lang="en-US" sz="1200" dirty="0"/>
              <a:t>void bonus()</a:t>
            </a:r>
          </a:p>
        </p:txBody>
      </p:sp>
      <p:sp>
        <p:nvSpPr>
          <p:cNvPr id="22" name="Rectangle 21"/>
          <p:cNvSpPr/>
          <p:nvPr/>
        </p:nvSpPr>
        <p:spPr>
          <a:xfrm>
            <a:off x="3628965" y="2287917"/>
            <a:ext cx="543740"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emp2</a:t>
            </a:r>
          </a:p>
        </p:txBody>
      </p:sp>
      <p:sp>
        <p:nvSpPr>
          <p:cNvPr id="23" name="Rectangle 22"/>
          <p:cNvSpPr/>
          <p:nvPr/>
        </p:nvSpPr>
        <p:spPr>
          <a:xfrm>
            <a:off x="2971800" y="2632095"/>
            <a:ext cx="1905000"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=102;</a:t>
            </a:r>
          </a:p>
          <a:p>
            <a:r>
              <a:rPr lang="en-US" sz="1200" dirty="0"/>
              <a:t>String </a:t>
            </a:r>
            <a:r>
              <a:rPr lang="en-US" sz="1200" dirty="0" err="1"/>
              <a:t>ename</a:t>
            </a:r>
            <a:r>
              <a:rPr lang="en-US" sz="1200" dirty="0"/>
              <a:t>=“David”;</a:t>
            </a:r>
          </a:p>
          <a:p>
            <a:r>
              <a:rPr lang="en-US" sz="1200" b="1" dirty="0" err="1"/>
              <a:t>int</a:t>
            </a:r>
            <a:r>
              <a:rPr lang="en-US" sz="1200" b="1" dirty="0"/>
              <a:t> </a:t>
            </a:r>
            <a:r>
              <a:rPr lang="en-US" sz="1200" b="1" dirty="0" err="1"/>
              <a:t>deptno</a:t>
            </a:r>
            <a:r>
              <a:rPr lang="en-US" sz="1200" b="1" dirty="0"/>
              <a:t>=10;</a:t>
            </a:r>
          </a:p>
          <a:p>
            <a:r>
              <a:rPr lang="en-US" sz="1200" dirty="0"/>
              <a:t>void bonus()</a:t>
            </a:r>
          </a:p>
        </p:txBody>
      </p:sp>
      <p:sp>
        <p:nvSpPr>
          <p:cNvPr id="28" name="Rectangle 27"/>
          <p:cNvSpPr/>
          <p:nvPr/>
        </p:nvSpPr>
        <p:spPr>
          <a:xfrm>
            <a:off x="6055091" y="2294054"/>
            <a:ext cx="543739"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emp3</a:t>
            </a:r>
          </a:p>
        </p:txBody>
      </p:sp>
      <p:sp>
        <p:nvSpPr>
          <p:cNvPr id="29" name="Rectangle 28"/>
          <p:cNvSpPr/>
          <p:nvPr/>
        </p:nvSpPr>
        <p:spPr>
          <a:xfrm>
            <a:off x="5410200" y="2632095"/>
            <a:ext cx="1904999"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=103;</a:t>
            </a:r>
          </a:p>
          <a:p>
            <a:r>
              <a:rPr lang="en-US" sz="1200" dirty="0"/>
              <a:t>String </a:t>
            </a:r>
            <a:r>
              <a:rPr lang="en-US" sz="1200" dirty="0" err="1"/>
              <a:t>ename</a:t>
            </a:r>
            <a:r>
              <a:rPr lang="en-US" sz="1200" dirty="0"/>
              <a:t>=“Scott”;</a:t>
            </a:r>
          </a:p>
          <a:p>
            <a:r>
              <a:rPr lang="en-US" sz="1200" b="1" dirty="0" err="1"/>
              <a:t>int</a:t>
            </a:r>
            <a:r>
              <a:rPr lang="en-US" sz="1200" b="1" dirty="0"/>
              <a:t> </a:t>
            </a:r>
            <a:r>
              <a:rPr lang="en-US" sz="1200" b="1" dirty="0" err="1"/>
              <a:t>deptno</a:t>
            </a:r>
            <a:r>
              <a:rPr lang="en-US" sz="1200" b="1" dirty="0"/>
              <a:t>=10;</a:t>
            </a:r>
          </a:p>
          <a:p>
            <a:r>
              <a:rPr lang="en-US" sz="1200" dirty="0"/>
              <a:t>void bonus()</a:t>
            </a:r>
          </a:p>
        </p:txBody>
      </p:sp>
      <p:sp>
        <p:nvSpPr>
          <p:cNvPr id="33" name="Rounded Rectangle 32"/>
          <p:cNvSpPr/>
          <p:nvPr/>
        </p:nvSpPr>
        <p:spPr>
          <a:xfrm>
            <a:off x="465387" y="2190750"/>
            <a:ext cx="2209800" cy="14478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27587" y="2190750"/>
            <a:ext cx="2209800" cy="14478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265987" y="2190750"/>
            <a:ext cx="2209800" cy="15240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483091" y="2038350"/>
            <a:ext cx="5029200" cy="1588"/>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rot="5400000">
            <a:off x="1407375" y="2113272"/>
            <a:ext cx="150638"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rot="5400000">
            <a:off x="6437369" y="2113272"/>
            <a:ext cx="150638"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rot="16200000" flipH="1">
            <a:off x="3735590" y="2112759"/>
            <a:ext cx="152400" cy="35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457200" y="3943350"/>
            <a:ext cx="7239000" cy="430887"/>
          </a:xfrm>
          <a:prstGeom prst="rect">
            <a:avLst/>
          </a:prstGeom>
          <a:noFill/>
        </p:spPr>
        <p:txBody>
          <a:bodyPr wrap="square" rtlCol="0">
            <a:spAutoFit/>
          </a:bodyPr>
          <a:lstStyle/>
          <a:p>
            <a:pPr>
              <a:buFont typeface="Wingdings" pitchFamily="2" charset="2"/>
              <a:buChar char="Ø"/>
            </a:pPr>
            <a:r>
              <a:rPr lang="en-US" sz="1100" dirty="0"/>
              <a:t> Every object occupy certain amount of space in memory.</a:t>
            </a:r>
          </a:p>
          <a:p>
            <a:pPr>
              <a:buFont typeface="Wingdings" pitchFamily="2" charset="2"/>
              <a:buChar char="Ø"/>
            </a:pPr>
            <a:r>
              <a:rPr lang="en-US" sz="1100" dirty="0"/>
              <a:t> Objects are independent. So if modify a variable value in obj1 , that will not reflect other objects variable values.</a:t>
            </a:r>
          </a:p>
        </p:txBody>
      </p:sp>
      <p:sp>
        <p:nvSpPr>
          <p:cNvPr id="63" name="Rounded Rectangle 62"/>
          <p:cNvSpPr/>
          <p:nvPr/>
        </p:nvSpPr>
        <p:spPr>
          <a:xfrm>
            <a:off x="609600" y="3028950"/>
            <a:ext cx="6553200" cy="228600"/>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static</a:t>
            </a:r>
          </a:p>
        </p:txBody>
      </p:sp>
      <p:sp>
        <p:nvSpPr>
          <p:cNvPr id="6" name="Rectangle 5"/>
          <p:cNvSpPr/>
          <p:nvPr/>
        </p:nvSpPr>
        <p:spPr>
          <a:xfrm>
            <a:off x="3429000" y="971550"/>
            <a:ext cx="813621"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Employee</a:t>
            </a:r>
          </a:p>
        </p:txBody>
      </p:sp>
      <p:sp>
        <p:nvSpPr>
          <p:cNvPr id="7" name="Rectangle 6"/>
          <p:cNvSpPr/>
          <p:nvPr/>
        </p:nvSpPr>
        <p:spPr>
          <a:xfrm>
            <a:off x="2743200" y="1352550"/>
            <a:ext cx="2292137" cy="73866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050" dirty="0" err="1"/>
              <a:t>int</a:t>
            </a:r>
            <a:r>
              <a:rPr lang="en-US" sz="1050" dirty="0"/>
              <a:t> </a:t>
            </a:r>
            <a:r>
              <a:rPr lang="en-US" sz="1050" dirty="0" err="1"/>
              <a:t>empno</a:t>
            </a:r>
            <a:r>
              <a:rPr lang="en-US" sz="1050" dirty="0"/>
              <a:t>;</a:t>
            </a:r>
          </a:p>
          <a:p>
            <a:r>
              <a:rPr lang="en-US" sz="1050" dirty="0"/>
              <a:t>String </a:t>
            </a:r>
            <a:r>
              <a:rPr lang="en-US" sz="1050" dirty="0" err="1"/>
              <a:t>ename</a:t>
            </a:r>
            <a:r>
              <a:rPr lang="en-US" sz="1050" dirty="0"/>
              <a:t>;</a:t>
            </a:r>
          </a:p>
          <a:p>
            <a:r>
              <a:rPr lang="en-US" sz="1050" b="1" dirty="0">
                <a:solidFill>
                  <a:srgbClr val="FF0000"/>
                </a:solidFill>
              </a:rPr>
              <a:t>static</a:t>
            </a:r>
            <a:r>
              <a:rPr lang="en-US" sz="1050" b="1" dirty="0"/>
              <a:t> </a:t>
            </a:r>
            <a:r>
              <a:rPr lang="en-US" sz="1050" b="1" dirty="0" err="1"/>
              <a:t>int</a:t>
            </a:r>
            <a:r>
              <a:rPr lang="en-US" sz="1050" b="1" dirty="0"/>
              <a:t> </a:t>
            </a:r>
            <a:r>
              <a:rPr lang="en-US" sz="1050" b="1" dirty="0" err="1"/>
              <a:t>deptno</a:t>
            </a:r>
            <a:r>
              <a:rPr lang="en-US" sz="1050" b="1" dirty="0"/>
              <a:t>=10;</a:t>
            </a:r>
          </a:p>
          <a:p>
            <a:r>
              <a:rPr lang="en-US" sz="1050" dirty="0"/>
              <a:t>void bonus()</a:t>
            </a:r>
          </a:p>
        </p:txBody>
      </p:sp>
      <p:sp>
        <p:nvSpPr>
          <p:cNvPr id="10" name="Rectangle 9"/>
          <p:cNvSpPr/>
          <p:nvPr/>
        </p:nvSpPr>
        <p:spPr>
          <a:xfrm>
            <a:off x="1285682" y="2827454"/>
            <a:ext cx="543739"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emp1</a:t>
            </a:r>
          </a:p>
        </p:txBody>
      </p:sp>
      <p:sp>
        <p:nvSpPr>
          <p:cNvPr id="11" name="Rectangle 10"/>
          <p:cNvSpPr/>
          <p:nvPr/>
        </p:nvSpPr>
        <p:spPr>
          <a:xfrm>
            <a:off x="762000" y="3171632"/>
            <a:ext cx="17526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=101;</a:t>
            </a:r>
          </a:p>
          <a:p>
            <a:r>
              <a:rPr lang="en-US" sz="1200" dirty="0"/>
              <a:t>String </a:t>
            </a:r>
            <a:r>
              <a:rPr lang="en-US" sz="1200" dirty="0" err="1"/>
              <a:t>ename</a:t>
            </a:r>
            <a:r>
              <a:rPr lang="en-US" sz="1200" dirty="0"/>
              <a:t>=“John”;</a:t>
            </a:r>
          </a:p>
          <a:p>
            <a:r>
              <a:rPr lang="en-US" sz="1200" dirty="0"/>
              <a:t>void bonus()</a:t>
            </a:r>
          </a:p>
        </p:txBody>
      </p:sp>
      <p:sp>
        <p:nvSpPr>
          <p:cNvPr id="22" name="Rectangle 21"/>
          <p:cNvSpPr/>
          <p:nvPr/>
        </p:nvSpPr>
        <p:spPr>
          <a:xfrm>
            <a:off x="3696978" y="2821317"/>
            <a:ext cx="543740"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emp2</a:t>
            </a:r>
          </a:p>
        </p:txBody>
      </p:sp>
      <p:sp>
        <p:nvSpPr>
          <p:cNvPr id="23" name="Rectangle 22"/>
          <p:cNvSpPr/>
          <p:nvPr/>
        </p:nvSpPr>
        <p:spPr>
          <a:xfrm>
            <a:off x="3124200" y="3165495"/>
            <a:ext cx="17526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=102;</a:t>
            </a:r>
          </a:p>
          <a:p>
            <a:r>
              <a:rPr lang="en-US" sz="1200" dirty="0"/>
              <a:t>String </a:t>
            </a:r>
            <a:r>
              <a:rPr lang="en-US" sz="1200" dirty="0" err="1"/>
              <a:t>ename</a:t>
            </a:r>
            <a:r>
              <a:rPr lang="en-US" sz="1200" dirty="0"/>
              <a:t>=“David”;</a:t>
            </a:r>
          </a:p>
          <a:p>
            <a:r>
              <a:rPr lang="en-US" sz="1200" dirty="0"/>
              <a:t>void bonus()</a:t>
            </a:r>
          </a:p>
        </p:txBody>
      </p:sp>
      <p:sp>
        <p:nvSpPr>
          <p:cNvPr id="28" name="Rectangle 27"/>
          <p:cNvSpPr/>
          <p:nvPr/>
        </p:nvSpPr>
        <p:spPr>
          <a:xfrm>
            <a:off x="6123104" y="2827454"/>
            <a:ext cx="543739" cy="276999"/>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algn="ctr"/>
            <a:r>
              <a:rPr lang="en-US" sz="1200" dirty="0"/>
              <a:t>emp3</a:t>
            </a:r>
          </a:p>
        </p:txBody>
      </p:sp>
      <p:sp>
        <p:nvSpPr>
          <p:cNvPr id="29" name="Rectangle 28"/>
          <p:cNvSpPr/>
          <p:nvPr/>
        </p:nvSpPr>
        <p:spPr>
          <a:xfrm>
            <a:off x="5562600" y="3165495"/>
            <a:ext cx="1752600" cy="64633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200" dirty="0" err="1"/>
              <a:t>int</a:t>
            </a:r>
            <a:r>
              <a:rPr lang="en-US" sz="1200" dirty="0"/>
              <a:t> </a:t>
            </a:r>
            <a:r>
              <a:rPr lang="en-US" sz="1200" dirty="0" err="1"/>
              <a:t>empno</a:t>
            </a:r>
            <a:r>
              <a:rPr lang="en-US" sz="1200" dirty="0"/>
              <a:t>=103;</a:t>
            </a:r>
          </a:p>
          <a:p>
            <a:r>
              <a:rPr lang="en-US" sz="1200" dirty="0"/>
              <a:t>String </a:t>
            </a:r>
            <a:r>
              <a:rPr lang="en-US" sz="1200" dirty="0" err="1"/>
              <a:t>ename</a:t>
            </a:r>
            <a:r>
              <a:rPr lang="en-US" sz="1200" dirty="0"/>
              <a:t>=“Scott”;</a:t>
            </a:r>
          </a:p>
          <a:p>
            <a:r>
              <a:rPr lang="en-US" sz="1200" dirty="0"/>
              <a:t>void bonus()</a:t>
            </a:r>
          </a:p>
        </p:txBody>
      </p:sp>
      <p:sp>
        <p:nvSpPr>
          <p:cNvPr id="33" name="Rounded Rectangle 32"/>
          <p:cNvSpPr/>
          <p:nvPr/>
        </p:nvSpPr>
        <p:spPr>
          <a:xfrm>
            <a:off x="533400" y="2724150"/>
            <a:ext cx="2209800" cy="14478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95600" y="2724150"/>
            <a:ext cx="2209800" cy="14478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334000" y="2724150"/>
            <a:ext cx="2209800" cy="1524000"/>
          </a:xfrm>
          <a:prstGeom prst="roundRect">
            <a:avLst/>
          </a:prstGeom>
          <a:noFill/>
          <a:ln w="57150">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551104" y="2571750"/>
            <a:ext cx="5029200" cy="1588"/>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rot="5400000">
            <a:off x="1475388" y="2646672"/>
            <a:ext cx="150638"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rot="5400000">
            <a:off x="6505382" y="2646672"/>
            <a:ext cx="150638" cy="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533400" y="4324350"/>
            <a:ext cx="7239000" cy="261610"/>
          </a:xfrm>
          <a:prstGeom prst="rect">
            <a:avLst/>
          </a:prstGeom>
          <a:noFill/>
        </p:spPr>
        <p:txBody>
          <a:bodyPr wrap="square" rtlCol="0">
            <a:spAutoFit/>
          </a:bodyPr>
          <a:lstStyle/>
          <a:p>
            <a:pPr>
              <a:buFont typeface="Wingdings" pitchFamily="2" charset="2"/>
              <a:buChar char="Ø"/>
            </a:pPr>
            <a:r>
              <a:rPr lang="en-US" sz="1100" dirty="0"/>
              <a:t>  static variable is common across all the objects. So if static variable modified, this will effect other objects.</a:t>
            </a:r>
          </a:p>
        </p:txBody>
      </p:sp>
      <p:sp>
        <p:nvSpPr>
          <p:cNvPr id="20" name="Rounded Rectangle 19"/>
          <p:cNvSpPr/>
          <p:nvPr/>
        </p:nvSpPr>
        <p:spPr>
          <a:xfrm>
            <a:off x="5257800" y="1504950"/>
            <a:ext cx="1600200" cy="457200"/>
          </a:xfrm>
          <a:prstGeom prst="round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err="1"/>
              <a:t>deptno</a:t>
            </a:r>
            <a:r>
              <a:rPr lang="en-US" sz="1400" b="1" dirty="0"/>
              <a:t>=10</a:t>
            </a:r>
          </a:p>
        </p:txBody>
      </p:sp>
      <p:cxnSp>
        <p:nvCxnSpPr>
          <p:cNvPr id="61" name="Straight Arrow Connector 60"/>
          <p:cNvCxnSpPr/>
          <p:nvPr/>
        </p:nvCxnSpPr>
        <p:spPr>
          <a:xfrm rot="5400000">
            <a:off x="3581400" y="2419350"/>
            <a:ext cx="609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a:stCxn id="20" idx="2"/>
          </p:cNvCxnSpPr>
          <p:nvPr/>
        </p:nvCxnSpPr>
        <p:spPr>
          <a:xfrm rot="16200000" flipH="1">
            <a:off x="5657850" y="2362200"/>
            <a:ext cx="838200" cy="38100"/>
          </a:xfrm>
          <a:prstGeom prst="straightConnector1">
            <a:avLst/>
          </a:prstGeom>
          <a:ln>
            <a:prstDash val="sysDot"/>
            <a:headEnd type="arrow"/>
            <a:tailEnd type="arrow"/>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a:xfrm rot="10800000" flipV="1">
            <a:off x="4191000" y="1962150"/>
            <a:ext cx="1524000" cy="838200"/>
          </a:xfrm>
          <a:prstGeom prst="straightConnector1">
            <a:avLst/>
          </a:prstGeom>
          <a:ln>
            <a:prstDash val="sysDot"/>
            <a:headEnd type="arrow"/>
            <a:tailEnd type="arrow"/>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rot="10800000" flipV="1">
            <a:off x="1752600" y="1885950"/>
            <a:ext cx="3733800" cy="914400"/>
          </a:xfrm>
          <a:prstGeom prst="straightConnector1">
            <a:avLst/>
          </a:prstGeom>
          <a:ln>
            <a:prstDash val="sysDot"/>
            <a:headEnd type="arrow"/>
            <a:tailEnd type="arrow"/>
          </a:ln>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990600" y="3790950"/>
            <a:ext cx="1312475" cy="276999"/>
          </a:xfrm>
          <a:prstGeom prst="rect">
            <a:avLst/>
          </a:prstGeom>
          <a:noFill/>
        </p:spPr>
        <p:txBody>
          <a:bodyPr wrap="none" rtlCol="0">
            <a:spAutoFit/>
          </a:bodyPr>
          <a:lstStyle/>
          <a:p>
            <a:r>
              <a:rPr lang="en-US" sz="1200" dirty="0"/>
              <a:t>emp1.deptno=20</a:t>
            </a:r>
          </a:p>
        </p:txBody>
      </p:sp>
      <p:sp>
        <p:nvSpPr>
          <p:cNvPr id="74" name="TextBox 73"/>
          <p:cNvSpPr txBox="1"/>
          <p:nvPr/>
        </p:nvSpPr>
        <p:spPr>
          <a:xfrm>
            <a:off x="3352800" y="3790950"/>
            <a:ext cx="1265988" cy="276999"/>
          </a:xfrm>
          <a:prstGeom prst="rect">
            <a:avLst/>
          </a:prstGeom>
          <a:noFill/>
        </p:spPr>
        <p:txBody>
          <a:bodyPr wrap="none" rtlCol="0">
            <a:spAutoFit/>
          </a:bodyPr>
          <a:lstStyle/>
          <a:p>
            <a:r>
              <a:rPr lang="en-US" sz="1200" dirty="0"/>
              <a:t>emp2.deptno=30</a:t>
            </a:r>
          </a:p>
        </p:txBody>
      </p:sp>
      <p:sp>
        <p:nvSpPr>
          <p:cNvPr id="75" name="TextBox 74"/>
          <p:cNvSpPr txBox="1"/>
          <p:nvPr/>
        </p:nvSpPr>
        <p:spPr>
          <a:xfrm>
            <a:off x="5791200" y="3867150"/>
            <a:ext cx="1265988" cy="276999"/>
          </a:xfrm>
          <a:prstGeom prst="rect">
            <a:avLst/>
          </a:prstGeom>
          <a:noFill/>
        </p:spPr>
        <p:txBody>
          <a:bodyPr wrap="none" rtlCol="0">
            <a:spAutoFit/>
          </a:bodyPr>
          <a:lstStyle/>
          <a:p>
            <a:r>
              <a:rPr lang="en-US" sz="1200" dirty="0"/>
              <a:t>emp3.deptno=40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static variables &amp; methods</a:t>
            </a:r>
          </a:p>
        </p:txBody>
      </p:sp>
      <p:graphicFrame>
        <p:nvGraphicFramePr>
          <p:cNvPr id="4" name="Table 3"/>
          <p:cNvGraphicFramePr>
            <a:graphicFrameLocks noGrp="1"/>
          </p:cNvGraphicFramePr>
          <p:nvPr/>
        </p:nvGraphicFramePr>
        <p:xfrm>
          <a:off x="533400" y="1047750"/>
          <a:ext cx="7315200" cy="1752600"/>
        </p:xfrm>
        <a:graphic>
          <a:graphicData uri="http://schemas.openxmlformats.org/drawingml/2006/table">
            <a:tbl>
              <a:tblPr/>
              <a:tblGrid>
                <a:gridCol w="1958400">
                  <a:extLst>
                    <a:ext uri="{9D8B030D-6E8A-4147-A177-3AD203B41FA5}">
                      <a16:colId xmlns:a16="http://schemas.microsoft.com/office/drawing/2014/main" xmlns="" val="20000"/>
                    </a:ext>
                  </a:extLst>
                </a:gridCol>
                <a:gridCol w="937200">
                  <a:extLst>
                    <a:ext uri="{9D8B030D-6E8A-4147-A177-3AD203B41FA5}">
                      <a16:colId xmlns:a16="http://schemas.microsoft.com/office/drawing/2014/main" xmlns="" val="20001"/>
                    </a:ext>
                  </a:extLst>
                </a:gridCol>
                <a:gridCol w="1568400">
                  <a:extLst>
                    <a:ext uri="{9D8B030D-6E8A-4147-A177-3AD203B41FA5}">
                      <a16:colId xmlns:a16="http://schemas.microsoft.com/office/drawing/2014/main" xmlns="" val="20002"/>
                    </a:ext>
                  </a:extLst>
                </a:gridCol>
                <a:gridCol w="1413819">
                  <a:extLst>
                    <a:ext uri="{9D8B030D-6E8A-4147-A177-3AD203B41FA5}">
                      <a16:colId xmlns:a16="http://schemas.microsoft.com/office/drawing/2014/main" xmlns="" val="20003"/>
                    </a:ext>
                  </a:extLst>
                </a:gridCol>
                <a:gridCol w="1437381">
                  <a:extLst>
                    <a:ext uri="{9D8B030D-6E8A-4147-A177-3AD203B41FA5}">
                      <a16:colId xmlns:a16="http://schemas.microsoft.com/office/drawing/2014/main" xmlns="" val="20004"/>
                    </a:ext>
                  </a:extLst>
                </a:gridCol>
              </a:tblGrid>
              <a:tr h="253206">
                <a:tc>
                  <a:txBody>
                    <a:bodyPr/>
                    <a:lstStyle/>
                    <a:p>
                      <a:pPr algn="ctr" fontAlgn="b"/>
                      <a:r>
                        <a:rPr lang="en-US" sz="1600" b="0" i="0" u="none" strike="noStrike" dirty="0">
                          <a:solidFill>
                            <a:srgbClr val="000000"/>
                          </a:solidFill>
                          <a:latin typeface="Calibri"/>
                        </a:rPr>
                        <a:t> </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600" b="1" i="0" u="none" strike="noStrike" dirty="0">
                          <a:solidFill>
                            <a:srgbClr val="000000"/>
                          </a:solidFill>
                          <a:latin typeface="Calibri"/>
                        </a:rPr>
                        <a:t>static</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BAFF"/>
                    </a:solidFill>
                  </a:tcPr>
                </a:tc>
                <a:tc hMerge="1">
                  <a:txBody>
                    <a:bodyPr/>
                    <a:lstStyle/>
                    <a:p>
                      <a:endParaRPr lang="en-US"/>
                    </a:p>
                  </a:txBody>
                  <a:tcPr/>
                </a:tc>
                <a:tc gridSpan="2">
                  <a:txBody>
                    <a:bodyPr/>
                    <a:lstStyle/>
                    <a:p>
                      <a:pPr algn="ctr" fontAlgn="b"/>
                      <a:r>
                        <a:rPr lang="en-US" sz="1600" b="1" i="0" u="none" strike="noStrike" dirty="0">
                          <a:solidFill>
                            <a:srgbClr val="000000"/>
                          </a:solidFill>
                          <a:latin typeface="Calibri"/>
                        </a:rPr>
                        <a:t>Non-static</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BAFF"/>
                    </a:solidFill>
                  </a:tcPr>
                </a:tc>
                <a:tc hMerge="1">
                  <a:txBody>
                    <a:bodyPr/>
                    <a:lstStyle/>
                    <a:p>
                      <a:endParaRPr lang="en-US"/>
                    </a:p>
                  </a:txBody>
                  <a:tcPr/>
                </a:tc>
                <a:extLst>
                  <a:ext uri="{0D108BD9-81ED-4DB2-BD59-A6C34878D82A}">
                    <a16:rowId xmlns:a16="http://schemas.microsoft.com/office/drawing/2014/main" xmlns="" val="10000"/>
                  </a:ext>
                </a:extLst>
              </a:tr>
              <a:tr h="499798">
                <a:tc>
                  <a:txBody>
                    <a:bodyPr/>
                    <a:lstStyle/>
                    <a:p>
                      <a:pPr algn="ctr" fontAlgn="b"/>
                      <a:r>
                        <a:rPr lang="en-US" sz="1600" b="0" i="0" u="none" strike="noStrike">
                          <a:solidFill>
                            <a:srgbClr val="000000"/>
                          </a:solidFill>
                          <a:latin typeface="Calibri"/>
                        </a:rPr>
                        <a:t> </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latin typeface="Calibri"/>
                        </a:rPr>
                        <a:t>Variables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b"/>
                      <a:r>
                        <a:rPr lang="en-US" sz="1600" b="1" i="0" u="none" strike="noStrike" dirty="0">
                          <a:solidFill>
                            <a:srgbClr val="000000"/>
                          </a:solidFill>
                          <a:latin typeface="Calibri"/>
                        </a:rPr>
                        <a:t>Methods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b"/>
                      <a:r>
                        <a:rPr lang="en-US" sz="1600" b="1" i="0" u="none" strike="noStrike" dirty="0">
                          <a:solidFill>
                            <a:srgbClr val="000000"/>
                          </a:solidFill>
                          <a:latin typeface="Calibri"/>
                        </a:rPr>
                        <a:t>Variables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b"/>
                      <a:r>
                        <a:rPr lang="en-US" sz="1600" b="1" i="0" u="none" strike="noStrike" dirty="0">
                          <a:solidFill>
                            <a:srgbClr val="000000"/>
                          </a:solidFill>
                          <a:latin typeface="Calibri"/>
                        </a:rPr>
                        <a:t>Methods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xmlns="" val="10001"/>
                  </a:ext>
                </a:extLst>
              </a:tr>
              <a:tr h="499798">
                <a:tc>
                  <a:txBody>
                    <a:bodyPr/>
                    <a:lstStyle/>
                    <a:p>
                      <a:pPr algn="ctr" fontAlgn="b"/>
                      <a:r>
                        <a:rPr lang="en-US" sz="1600" b="1" i="0" u="none" strike="noStrike" dirty="0">
                          <a:solidFill>
                            <a:srgbClr val="000000"/>
                          </a:solidFill>
                          <a:latin typeface="Calibri"/>
                        </a:rPr>
                        <a:t>static methods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Calibri"/>
                          <a:sym typeface="Webdings"/>
                        </a:rPr>
                        <a:t></a:t>
                      </a:r>
                      <a:endParaRPr lang="en-US" sz="16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400" b="0" i="0" u="none" strike="noStrike" dirty="0">
                          <a:solidFill>
                            <a:schemeClr val="accent6"/>
                          </a:solidFill>
                          <a:latin typeface="+mn-lt"/>
                          <a:sym typeface="Webdings"/>
                        </a:rPr>
                        <a:t></a:t>
                      </a:r>
                      <a:endParaRPr lang="en-US" sz="1600" b="0" i="0" u="none" strike="noStrike" dirty="0">
                        <a:solidFill>
                          <a:schemeClr val="accent6"/>
                        </a:solidFill>
                        <a:latin typeface="+mn-lt"/>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chemeClr val="accent6"/>
                          </a:solidFill>
                          <a:latin typeface="+mn-lt"/>
                          <a:sym typeface="Webdings"/>
                        </a:rPr>
                        <a:t></a:t>
                      </a:r>
                      <a:endParaRPr lang="en-US" sz="24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499798">
                <a:tc>
                  <a:txBody>
                    <a:bodyPr/>
                    <a:lstStyle/>
                    <a:p>
                      <a:pPr algn="ctr" fontAlgn="b"/>
                      <a:r>
                        <a:rPr lang="en-US" sz="1600" b="1" i="0" u="none" strike="noStrike" dirty="0">
                          <a:solidFill>
                            <a:srgbClr val="000000"/>
                          </a:solidFill>
                          <a:latin typeface="Calibri"/>
                        </a:rPr>
                        <a:t>Non-static methods</a:t>
                      </a: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16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24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16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B050"/>
                          </a:solidFill>
                          <a:latin typeface="+mn-lt"/>
                          <a:sym typeface="Webdings"/>
                        </a:rPr>
                        <a:t></a:t>
                      </a:r>
                      <a:endParaRPr lang="en-US" sz="1600" b="0" i="0" u="none" strike="noStrike" dirty="0">
                        <a:solidFill>
                          <a:srgbClr val="000000"/>
                        </a:solidFill>
                        <a:latin typeface="Calibri"/>
                      </a:endParaRPr>
                    </a:p>
                  </a:txBody>
                  <a:tcPr marL="6541" marR="6541" marT="65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Rectangle 4"/>
          <p:cNvSpPr/>
          <p:nvPr/>
        </p:nvSpPr>
        <p:spPr>
          <a:xfrm>
            <a:off x="1524000" y="3105150"/>
            <a:ext cx="2286000" cy="276999"/>
          </a:xfrm>
          <a:prstGeom prst="rect">
            <a:avLst/>
          </a:prstGeom>
        </p:spPr>
        <p:txBody>
          <a:bodyPr wrap="square">
            <a:spAutoFit/>
          </a:bodyPr>
          <a:lstStyle/>
          <a:p>
            <a:pPr algn="ctr" fontAlgn="b">
              <a:buFont typeface="Webdings"/>
              <a:buChar char="a"/>
            </a:pPr>
            <a:r>
              <a:rPr lang="en-US" sz="1200" b="1" dirty="0">
                <a:solidFill>
                  <a:srgbClr val="00B050"/>
                </a:solidFill>
                <a:sym typeface="Webdings"/>
              </a:rPr>
              <a:t>Direct Access</a:t>
            </a:r>
            <a:endParaRPr lang="en-US" sz="1000" b="1" dirty="0">
              <a:solidFill>
                <a:srgbClr val="000000"/>
              </a:solidFill>
            </a:endParaRPr>
          </a:p>
        </p:txBody>
      </p:sp>
      <p:sp>
        <p:nvSpPr>
          <p:cNvPr id="6" name="Rectangle 5"/>
          <p:cNvSpPr/>
          <p:nvPr/>
        </p:nvSpPr>
        <p:spPr>
          <a:xfrm>
            <a:off x="1752600" y="3486150"/>
            <a:ext cx="1981200" cy="276999"/>
          </a:xfrm>
          <a:prstGeom prst="rect">
            <a:avLst/>
          </a:prstGeom>
        </p:spPr>
        <p:txBody>
          <a:bodyPr wrap="square">
            <a:spAutoFit/>
          </a:bodyPr>
          <a:lstStyle/>
          <a:p>
            <a:pPr algn="ctr" fontAlgn="b">
              <a:defRPr/>
            </a:pPr>
            <a:r>
              <a:rPr lang="en-US" sz="1200" b="1" dirty="0">
                <a:solidFill>
                  <a:schemeClr val="accent6"/>
                </a:solidFill>
                <a:sym typeface="Webdings"/>
              </a:rPr>
              <a:t>Through Object</a:t>
            </a:r>
            <a:endParaRPr lang="en-US" sz="1000" b="1" dirty="0">
              <a:solidFill>
                <a:schemeClr val="accent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Inheritance</a:t>
            </a:r>
          </a:p>
        </p:txBody>
      </p:sp>
      <p:sp>
        <p:nvSpPr>
          <p:cNvPr id="3" name="Content Placeholder 2"/>
          <p:cNvSpPr>
            <a:spLocks noGrp="1"/>
          </p:cNvSpPr>
          <p:nvPr>
            <p:ph idx="1"/>
          </p:nvPr>
        </p:nvSpPr>
        <p:spPr>
          <a:xfrm>
            <a:off x="152400" y="819151"/>
            <a:ext cx="8077200" cy="1981200"/>
          </a:xfrm>
        </p:spPr>
        <p:txBody>
          <a:bodyPr>
            <a:normAutofit/>
          </a:bodyPr>
          <a:lstStyle/>
          <a:p>
            <a:pPr algn="just"/>
            <a:r>
              <a:rPr lang="en-US" sz="1400" dirty="0"/>
              <a:t>In OOP, computer programs are designed in such a way where everything is an object that interact with one another. Inheritance is one such concept where the properties of one class can be inherited by the other. </a:t>
            </a:r>
          </a:p>
          <a:p>
            <a:pPr algn="just"/>
            <a:r>
              <a:rPr lang="en-US" sz="1400" dirty="0"/>
              <a:t>It helps to reuse the code and establish a relationship between different classes.</a:t>
            </a:r>
          </a:p>
          <a:p>
            <a:pPr algn="just"/>
            <a:r>
              <a:rPr lang="en-US" sz="1400" dirty="0"/>
              <a:t>In Java, there are two classes:</a:t>
            </a:r>
          </a:p>
          <a:p>
            <a:pPr lvl="1" algn="just">
              <a:buFont typeface="Wingdings" pitchFamily="2" charset="2"/>
              <a:buChar char="Ø"/>
            </a:pPr>
            <a:r>
              <a:rPr lang="en-US" sz="1600" dirty="0"/>
              <a:t>1. Parent class ( Super or Base class)</a:t>
            </a:r>
          </a:p>
          <a:p>
            <a:pPr lvl="1" algn="just">
              <a:buFont typeface="Wingdings" pitchFamily="2" charset="2"/>
              <a:buChar char="Ø"/>
            </a:pPr>
            <a:r>
              <a:rPr lang="en-US" sz="1600" dirty="0"/>
              <a:t>2. Child class (Subclass or Derived class )</a:t>
            </a:r>
          </a:p>
          <a:p>
            <a:pPr algn="just"/>
            <a:endParaRPr lang="en-US" sz="1400" dirty="0"/>
          </a:p>
        </p:txBody>
      </p:sp>
      <p:pic>
        <p:nvPicPr>
          <p:cNvPr id="2050" name="Picture 2" descr="Inheritance - object oriented programming - Edureka"/>
          <p:cNvPicPr>
            <a:picLocks noChangeAspect="1" noChangeArrowheads="1"/>
          </p:cNvPicPr>
          <p:nvPr/>
        </p:nvPicPr>
        <p:blipFill>
          <a:blip r:embed="rId2"/>
          <a:srcRect/>
          <a:stretch>
            <a:fillRect/>
          </a:stretch>
        </p:blipFill>
        <p:spPr bwMode="auto">
          <a:xfrm>
            <a:off x="4876800" y="2038350"/>
            <a:ext cx="3566161" cy="2438400"/>
          </a:xfrm>
          <a:prstGeom prst="rect">
            <a:avLst/>
          </a:prstGeom>
          <a:noFill/>
        </p:spPr>
      </p:pic>
      <p:sp>
        <p:nvSpPr>
          <p:cNvPr id="5" name="Rectangle 4"/>
          <p:cNvSpPr/>
          <p:nvPr/>
        </p:nvSpPr>
        <p:spPr>
          <a:xfrm>
            <a:off x="304800" y="2800350"/>
            <a:ext cx="5029200" cy="738664"/>
          </a:xfrm>
          <a:prstGeom prst="rect">
            <a:avLst/>
          </a:prstGeom>
        </p:spPr>
        <p:txBody>
          <a:bodyPr wrap="square">
            <a:spAutoFit/>
          </a:bodyPr>
          <a:lstStyle/>
          <a:p>
            <a:pPr algn="just">
              <a:buFont typeface="Arial" pitchFamily="34" charset="0"/>
              <a:buChar char="•"/>
            </a:pPr>
            <a:r>
              <a:rPr lang="en-US" sz="1400" dirty="0"/>
              <a:t>     A class which inherits the properties is known as Child Class </a:t>
            </a:r>
          </a:p>
          <a:p>
            <a:pPr algn="just">
              <a:buNone/>
            </a:pPr>
            <a:r>
              <a:rPr lang="en-US" sz="1400" dirty="0"/>
              <a:t>whereas a class whose properties are inherited is known as Parent class.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Types of Inheritance</a:t>
            </a:r>
          </a:p>
        </p:txBody>
      </p:sp>
      <p:sp>
        <p:nvSpPr>
          <p:cNvPr id="3" name="Content Placeholder 2"/>
          <p:cNvSpPr>
            <a:spLocks noGrp="1"/>
          </p:cNvSpPr>
          <p:nvPr>
            <p:ph idx="1"/>
          </p:nvPr>
        </p:nvSpPr>
        <p:spPr/>
        <p:txBody>
          <a:bodyPr>
            <a:normAutofit/>
          </a:bodyPr>
          <a:lstStyle/>
          <a:p>
            <a:r>
              <a:rPr lang="en-US" sz="2000" dirty="0"/>
              <a:t>Inheritance is further classified into 4 types.</a:t>
            </a:r>
          </a:p>
        </p:txBody>
      </p:sp>
      <p:pic>
        <p:nvPicPr>
          <p:cNvPr id="27650" name="Picture 2" descr="Inheritance - object oriented programming - Edureka"/>
          <p:cNvPicPr>
            <a:picLocks noChangeAspect="1" noChangeArrowheads="1"/>
          </p:cNvPicPr>
          <p:nvPr/>
        </p:nvPicPr>
        <p:blipFill>
          <a:blip r:embed="rId2"/>
          <a:srcRect/>
          <a:stretch>
            <a:fillRect/>
          </a:stretch>
        </p:blipFill>
        <p:spPr bwMode="auto">
          <a:xfrm>
            <a:off x="381000" y="1581150"/>
            <a:ext cx="7481862" cy="2303461"/>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Single Inheritance</a:t>
            </a:r>
          </a:p>
        </p:txBody>
      </p:sp>
      <p:sp>
        <p:nvSpPr>
          <p:cNvPr id="3" name="Content Placeholder 2"/>
          <p:cNvSpPr>
            <a:spLocks noGrp="1"/>
          </p:cNvSpPr>
          <p:nvPr>
            <p:ph idx="1"/>
          </p:nvPr>
        </p:nvSpPr>
        <p:spPr/>
        <p:txBody>
          <a:bodyPr>
            <a:normAutofit/>
          </a:bodyPr>
          <a:lstStyle/>
          <a:p>
            <a:r>
              <a:rPr lang="en-US" sz="1400" dirty="0"/>
              <a:t>In single inheritance, one class inherits the properties of another. </a:t>
            </a:r>
          </a:p>
          <a:p>
            <a:r>
              <a:rPr lang="en-US" sz="1400" dirty="0"/>
              <a:t>It enables a derived class to inherit the properties and behavior from a single parent class. </a:t>
            </a:r>
          </a:p>
          <a:p>
            <a:r>
              <a:rPr lang="en-US" sz="1400" dirty="0"/>
              <a:t>Here, Class A is your parent class and Class B is your child class which inherits the properties and behavior of the parent class.</a:t>
            </a:r>
          </a:p>
          <a:p>
            <a:endParaRPr lang="en-US" sz="1400" dirty="0"/>
          </a:p>
        </p:txBody>
      </p:sp>
      <p:pic>
        <p:nvPicPr>
          <p:cNvPr id="4" name="Picture 2" descr="SingleInheritance - object oriented programming - Edureka"/>
          <p:cNvPicPr>
            <a:picLocks noChangeAspect="1" noChangeArrowheads="1"/>
          </p:cNvPicPr>
          <p:nvPr/>
        </p:nvPicPr>
        <p:blipFill>
          <a:blip r:embed="rId2"/>
          <a:srcRect/>
          <a:stretch>
            <a:fillRect/>
          </a:stretch>
        </p:blipFill>
        <p:spPr bwMode="auto">
          <a:xfrm>
            <a:off x="1219200" y="2343150"/>
            <a:ext cx="1143000" cy="1428750"/>
          </a:xfrm>
          <a:prstGeom prst="rect">
            <a:avLst/>
          </a:prstGeom>
          <a:noFill/>
        </p:spPr>
      </p:pic>
      <p:sp>
        <p:nvSpPr>
          <p:cNvPr id="5" name="Rectangle 4"/>
          <p:cNvSpPr>
            <a:spLocks noChangeArrowheads="1"/>
          </p:cNvSpPr>
          <p:nvPr/>
        </p:nvSpPr>
        <p:spPr bwMode="auto">
          <a:xfrm>
            <a:off x="4267200" y="1962150"/>
            <a:ext cx="2895600" cy="2215991"/>
          </a:xfrm>
          <a:prstGeom prst="rect">
            <a:avLst/>
          </a:prstGeom>
          <a:noFill/>
          <a:ln>
            <a:noFill/>
            <a:prstDash val="sysDash"/>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ctr" anchorCtr="0" compatLnSpc="1">
            <a:prstTxWarp prst="textNoShape">
              <a:avLst/>
            </a:prstTxWarp>
            <a:spAutoFit/>
          </a:bodyPr>
          <a:lstStyle/>
          <a:p>
            <a:pPr lvl="1" fontAlgn="base">
              <a:spcBef>
                <a:spcPct val="0"/>
              </a:spcBef>
              <a:spcAft>
                <a:spcPct val="0"/>
              </a:spcAft>
            </a:pPr>
            <a:r>
              <a:rPr kumimoji="0" lang="en-US" b="0" i="0" u="none" strike="noStrike" cap="none" normalizeH="0" baseline="0" dirty="0">
                <a:ln>
                  <a:noFill/>
                </a:ln>
                <a:solidFill>
                  <a:srgbClr val="000000"/>
                </a:solidFill>
                <a:effectLst/>
                <a:cs typeface="Arial" pitchFamily="34" charset="0"/>
              </a:rPr>
              <a:t>Class A</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Class B </a:t>
            </a:r>
            <a:r>
              <a:rPr kumimoji="0" lang="en-US" b="1" i="0" u="none" strike="noStrike" cap="none" normalizeH="0" baseline="0" dirty="0">
                <a:ln>
                  <a:noFill/>
                </a:ln>
                <a:solidFill>
                  <a:srgbClr val="006699"/>
                </a:solidFill>
                <a:effectLst/>
                <a:cs typeface="Arial" pitchFamily="34" charset="0"/>
              </a:rPr>
              <a:t>extends</a:t>
            </a:r>
            <a:r>
              <a:rPr kumimoji="0" lang="en-US" sz="1600" b="0" i="0" u="none" strike="noStrike" cap="none" normalizeH="0" baseline="0" dirty="0">
                <a:ln>
                  <a:noFill/>
                </a:ln>
                <a:solidFill>
                  <a:srgbClr val="333333"/>
                </a:solidFill>
                <a:effectLst/>
                <a:cs typeface="Arial" pitchFamily="34" charset="0"/>
              </a:rPr>
              <a:t> </a:t>
            </a:r>
            <a:r>
              <a:rPr kumimoji="0" lang="en-US" b="0" i="0" u="none" strike="noStrike" cap="none" normalizeH="0" baseline="0" dirty="0">
                <a:ln>
                  <a:noFill/>
                </a:ln>
                <a:solidFill>
                  <a:srgbClr val="000000"/>
                </a:solidFill>
                <a:effectLst/>
                <a:cs typeface="Arial" pitchFamily="34" charset="0"/>
              </a:rPr>
              <a:t>A </a:t>
            </a: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14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b="0" i="0" u="none" strike="noStrike" cap="none" normalizeH="0" baseline="0" dirty="0">
                <a:ln>
                  <a:noFill/>
                </a:ln>
                <a:solidFill>
                  <a:srgbClr val="000000"/>
                </a:solidFill>
                <a:effectLst/>
                <a:cs typeface="Arial" pitchFamily="34" charset="0"/>
              </a:rPr>
              <a:t>}</a:t>
            </a:r>
            <a:endParaRPr kumimoji="0" lang="en-US" sz="40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Multilevel Inheritance</a:t>
            </a:r>
          </a:p>
        </p:txBody>
      </p:sp>
      <p:sp>
        <p:nvSpPr>
          <p:cNvPr id="3" name="Content Placeholder 2"/>
          <p:cNvSpPr>
            <a:spLocks noGrp="1"/>
          </p:cNvSpPr>
          <p:nvPr>
            <p:ph idx="1"/>
          </p:nvPr>
        </p:nvSpPr>
        <p:spPr>
          <a:xfrm>
            <a:off x="228600" y="819150"/>
            <a:ext cx="8686800" cy="3851673"/>
          </a:xfrm>
        </p:spPr>
        <p:txBody>
          <a:bodyPr>
            <a:noAutofit/>
          </a:bodyPr>
          <a:lstStyle/>
          <a:p>
            <a:r>
              <a:rPr lang="en-US" sz="1200" dirty="0"/>
              <a:t>When a class is derived from a class which is also derived from another class, i.e. a class having more than one parent class but at different levels, such type of inheritance is called Multilevel Inheritance.</a:t>
            </a:r>
          </a:p>
          <a:p>
            <a:endParaRPr lang="en-US" sz="1200" dirty="0"/>
          </a:p>
          <a:p>
            <a:r>
              <a:rPr lang="en-US" sz="1200" dirty="0"/>
              <a:t>If we talk about the flowchart, class B inherits the properties and behavior of class A and class C inherits the properties of class B. Here A is the parent class for B and class B is the parent class for C. So in this case class C implicitly inherits the properties and methods of class A along with Class B. </a:t>
            </a:r>
          </a:p>
          <a:p>
            <a:endParaRPr lang="en-US" sz="1200" dirty="0"/>
          </a:p>
        </p:txBody>
      </p:sp>
      <p:pic>
        <p:nvPicPr>
          <p:cNvPr id="30722" name="Picture 2" descr="MultilevelInheritance - object oriented programming - Edureka"/>
          <p:cNvPicPr>
            <a:picLocks noChangeAspect="1" noChangeArrowheads="1"/>
          </p:cNvPicPr>
          <p:nvPr/>
        </p:nvPicPr>
        <p:blipFill>
          <a:blip r:embed="rId2"/>
          <a:srcRect/>
          <a:stretch>
            <a:fillRect/>
          </a:stretch>
        </p:blipFill>
        <p:spPr bwMode="auto">
          <a:xfrm>
            <a:off x="1143000" y="2419350"/>
            <a:ext cx="1219200" cy="1792941"/>
          </a:xfrm>
          <a:prstGeom prst="rect">
            <a:avLst/>
          </a:prstGeom>
          <a:noFill/>
        </p:spPr>
      </p:pic>
      <p:sp>
        <p:nvSpPr>
          <p:cNvPr id="6" name="Rectangle 5"/>
          <p:cNvSpPr>
            <a:spLocks noChangeArrowheads="1"/>
          </p:cNvSpPr>
          <p:nvPr/>
        </p:nvSpPr>
        <p:spPr bwMode="auto">
          <a:xfrm>
            <a:off x="3962400" y="2114550"/>
            <a:ext cx="2895600" cy="2585323"/>
          </a:xfrm>
          <a:prstGeom prst="rect">
            <a:avLst/>
          </a:prstGeom>
          <a:noFill/>
          <a:ln>
            <a:noFill/>
            <a:prstDash val="sysDash"/>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ctr" anchorCtr="0" compatLnSpc="1">
            <a:prstTxWarp prst="textNoShape">
              <a:avLst/>
            </a:prstTxWarp>
            <a:spAutoFit/>
          </a:bodyPr>
          <a:lstStyle/>
          <a:p>
            <a:pPr lvl="1" fontAlgn="base">
              <a:spcBef>
                <a:spcPct val="0"/>
              </a:spcBef>
              <a:spcAft>
                <a:spcPct val="0"/>
              </a:spcAft>
            </a:pPr>
            <a:r>
              <a:rPr kumimoji="0" lang="en-US" sz="1400" b="0" i="0" u="none" strike="noStrike" cap="none" normalizeH="0" baseline="0" dirty="0">
                <a:ln>
                  <a:noFill/>
                </a:ln>
                <a:solidFill>
                  <a:srgbClr val="000000"/>
                </a:solidFill>
                <a:effectLst/>
                <a:cs typeface="Arial" pitchFamily="34" charset="0"/>
              </a:rPr>
              <a:t>Class A</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Class B </a:t>
            </a:r>
            <a:r>
              <a:rPr kumimoji="0" lang="en-US" sz="1400" b="1" i="0" u="none" strike="noStrike" cap="none" normalizeH="0" baseline="0" dirty="0">
                <a:ln>
                  <a:noFill/>
                </a:ln>
                <a:solidFill>
                  <a:srgbClr val="006699"/>
                </a:solidFill>
                <a:effectLst/>
                <a:cs typeface="Arial" pitchFamily="34" charset="0"/>
              </a:rPr>
              <a:t>extends</a:t>
            </a:r>
            <a:r>
              <a:rPr kumimoji="0" lang="en-US" sz="1200" b="0" i="0" u="none" strike="noStrike" cap="none" normalizeH="0" baseline="0" dirty="0">
                <a:ln>
                  <a:noFill/>
                </a:ln>
                <a:solidFill>
                  <a:srgbClr val="333333"/>
                </a:solidFill>
                <a:effectLst/>
                <a:cs typeface="Arial" pitchFamily="34" charset="0"/>
              </a:rPr>
              <a:t> </a:t>
            </a:r>
            <a:r>
              <a:rPr kumimoji="0" lang="en-US" sz="1400" b="0" i="0" u="none" strike="noStrike" cap="none" normalizeH="0" baseline="0" dirty="0">
                <a:ln>
                  <a:noFill/>
                </a:ln>
                <a:solidFill>
                  <a:srgbClr val="000000"/>
                </a:solidFill>
                <a:effectLst/>
                <a:cs typeface="Arial" pitchFamily="34" charset="0"/>
              </a:rPr>
              <a:t>A </a:t>
            </a: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endParaRPr kumimoji="0" lang="en-US" sz="1100" b="0" i="0" u="none" strike="noStrike" cap="none" normalizeH="0" baseline="0" dirty="0">
              <a:ln>
                <a:noFill/>
              </a:ln>
              <a:solidFill>
                <a:schemeClr val="tx1"/>
              </a:solidFill>
              <a:effectLst/>
              <a:cs typeface="Arial" pitchFamily="34" charset="0"/>
            </a:endParaRPr>
          </a:p>
          <a:p>
            <a:pPr lvl="1" eaLnBrk="0" fontAlgn="base" hangingPunct="0">
              <a:spcBef>
                <a:spcPct val="0"/>
              </a:spcBef>
              <a:spcAft>
                <a:spcPct val="0"/>
              </a:spcAft>
            </a:pPr>
            <a:r>
              <a:rPr kumimoji="0" lang="en-US" sz="1400" b="0" i="0" u="none" strike="noStrike" cap="none" normalizeH="0" baseline="0" dirty="0">
                <a:ln>
                  <a:noFill/>
                </a:ln>
                <a:solidFill>
                  <a:srgbClr val="000000"/>
                </a:solidFill>
                <a:effectLst/>
                <a:cs typeface="Arial" pitchFamily="34" charset="0"/>
              </a:rPr>
              <a:t>}</a:t>
            </a:r>
          </a:p>
          <a:p>
            <a:pPr lvl="1" eaLnBrk="0" fontAlgn="base" hangingPunct="0">
              <a:spcBef>
                <a:spcPct val="0"/>
              </a:spcBef>
              <a:spcAft>
                <a:spcPct val="0"/>
              </a:spcAft>
            </a:pPr>
            <a:r>
              <a:rPr lang="en-US" sz="1400" dirty="0">
                <a:solidFill>
                  <a:srgbClr val="000000"/>
                </a:solidFill>
                <a:cs typeface="Arial" pitchFamily="34" charset="0"/>
              </a:rPr>
              <a:t>Class C </a:t>
            </a:r>
            <a:r>
              <a:rPr lang="en-US" sz="1400" b="1" dirty="0">
                <a:solidFill>
                  <a:srgbClr val="006699"/>
                </a:solidFill>
                <a:cs typeface="Arial" pitchFamily="34" charset="0"/>
              </a:rPr>
              <a:t>extends</a:t>
            </a:r>
            <a:r>
              <a:rPr lang="en-US" sz="1200" dirty="0">
                <a:solidFill>
                  <a:srgbClr val="333333"/>
                </a:solidFill>
                <a:cs typeface="Arial" pitchFamily="34" charset="0"/>
              </a:rPr>
              <a:t> B</a:t>
            </a:r>
            <a:r>
              <a:rPr lang="en-US" sz="1400" dirty="0">
                <a:solidFill>
                  <a:srgbClr val="000000"/>
                </a:solidFill>
                <a:cs typeface="Arial" pitchFamily="34" charset="0"/>
              </a:rPr>
              <a:t> </a:t>
            </a:r>
          </a:p>
          <a:p>
            <a:pPr lvl="1" eaLnBrk="0" fontAlgn="base" hangingPunct="0">
              <a:spcBef>
                <a:spcPct val="0"/>
              </a:spcBef>
              <a:spcAft>
                <a:spcPct val="0"/>
              </a:spcAft>
            </a:pPr>
            <a:r>
              <a:rPr lang="en-US" sz="1400" dirty="0">
                <a:solidFill>
                  <a:srgbClr val="000000"/>
                </a:solidFill>
                <a:cs typeface="Arial" pitchFamily="34" charset="0"/>
              </a:rPr>
              <a:t>{</a:t>
            </a:r>
            <a:endParaRPr lang="en-US" sz="1100" dirty="0">
              <a:solidFill>
                <a:schemeClr val="tx1"/>
              </a:solidFill>
              <a:cs typeface="Arial" pitchFamily="34" charset="0"/>
            </a:endParaRPr>
          </a:p>
          <a:p>
            <a:pPr lvl="1" eaLnBrk="0" fontAlgn="base" hangingPunct="0">
              <a:spcBef>
                <a:spcPct val="0"/>
              </a:spcBef>
              <a:spcAft>
                <a:spcPct val="0"/>
              </a:spcAft>
            </a:pPr>
            <a:r>
              <a:rPr lang="en-US" sz="1400" dirty="0">
                <a:solidFill>
                  <a:srgbClr val="000000"/>
                </a:solidFill>
                <a:cs typeface="Arial" pitchFamily="34" charset="0"/>
              </a:rPr>
              <a:t>---</a:t>
            </a:r>
            <a:endParaRPr lang="en-US" sz="1100" dirty="0">
              <a:solidFill>
                <a:schemeClr val="tx1"/>
              </a:solidFill>
              <a:cs typeface="Arial" pitchFamily="34" charset="0"/>
            </a:endParaRPr>
          </a:p>
          <a:p>
            <a:pPr lvl="1" eaLnBrk="0" fontAlgn="base" hangingPunct="0">
              <a:spcBef>
                <a:spcPct val="0"/>
              </a:spcBef>
              <a:spcAft>
                <a:spcPct val="0"/>
              </a:spcAft>
            </a:pPr>
            <a:r>
              <a:rPr lang="en-US" sz="1400" dirty="0">
                <a:solidFill>
                  <a:srgbClr val="000000"/>
                </a:solidFill>
                <a:cs typeface="Arial" pitchFamily="34" charset="0"/>
              </a:rPr>
              <a:t>}</a:t>
            </a:r>
            <a:endParaRPr kumimoji="0" lang="en-US" sz="32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5792" b="11500"/>
          <a:stretch>
            <a:fillRect/>
          </a:stretch>
        </p:blipFill>
        <p:spPr bwMode="auto">
          <a:xfrm>
            <a:off x="0" y="819150"/>
            <a:ext cx="9144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Data Types</a:t>
            </a:r>
          </a:p>
        </p:txBody>
      </p:sp>
    </p:spTree>
    <p:extLst>
      <p:ext uri="{BB962C8B-B14F-4D97-AF65-F5344CB8AC3E}">
        <p14:creationId xmlns:p14="http://schemas.microsoft.com/office/powerpoint/2010/main" val="1396297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Hierarchical Inheritance</a:t>
            </a:r>
          </a:p>
        </p:txBody>
      </p:sp>
      <p:sp>
        <p:nvSpPr>
          <p:cNvPr id="3" name="Content Placeholder 2"/>
          <p:cNvSpPr>
            <a:spLocks noGrp="1"/>
          </p:cNvSpPr>
          <p:nvPr>
            <p:ph idx="1"/>
          </p:nvPr>
        </p:nvSpPr>
        <p:spPr/>
        <p:txBody>
          <a:bodyPr>
            <a:normAutofit/>
          </a:bodyPr>
          <a:lstStyle/>
          <a:p>
            <a:r>
              <a:rPr lang="en-US" sz="1400" dirty="0"/>
              <a:t>When a class has more than one child classes (sub classes) or in other words, more than one child classes have the same parent class, then such kind of inheritance is known as </a:t>
            </a:r>
            <a:r>
              <a:rPr lang="en-US" sz="1400" b="1" dirty="0"/>
              <a:t>hierarchical</a:t>
            </a:r>
            <a:r>
              <a:rPr lang="en-US" sz="1400" dirty="0"/>
              <a:t>.</a:t>
            </a:r>
          </a:p>
          <a:p>
            <a:r>
              <a:rPr lang="en-US" sz="1400" dirty="0"/>
              <a:t>If we talk about the flowchart, Class B and C are the child classes which are inheriting from the parent class </a:t>
            </a:r>
            <a:r>
              <a:rPr lang="en-US" sz="1400" dirty="0" err="1"/>
              <a:t>i.e</a:t>
            </a:r>
            <a:r>
              <a:rPr lang="en-US" sz="1400" dirty="0"/>
              <a:t> Class A.</a:t>
            </a:r>
          </a:p>
          <a:p>
            <a:endParaRPr lang="en-US" sz="1400" dirty="0"/>
          </a:p>
        </p:txBody>
      </p:sp>
      <p:pic>
        <p:nvPicPr>
          <p:cNvPr id="29698" name="Picture 2" descr="HierarchicalInheritance - object oriented programming - Edureka"/>
          <p:cNvPicPr>
            <a:picLocks noChangeAspect="1" noChangeArrowheads="1"/>
          </p:cNvPicPr>
          <p:nvPr/>
        </p:nvPicPr>
        <p:blipFill>
          <a:blip r:embed="rId2"/>
          <a:srcRect/>
          <a:stretch>
            <a:fillRect/>
          </a:stretch>
        </p:blipFill>
        <p:spPr bwMode="auto">
          <a:xfrm>
            <a:off x="685800" y="2038350"/>
            <a:ext cx="2857500" cy="1695451"/>
          </a:xfrm>
          <a:prstGeom prst="rect">
            <a:avLst/>
          </a:prstGeom>
          <a:noFill/>
        </p:spPr>
      </p:pic>
      <p:sp>
        <p:nvSpPr>
          <p:cNvPr id="6" name="Rectangle 5"/>
          <p:cNvSpPr/>
          <p:nvPr/>
        </p:nvSpPr>
        <p:spPr>
          <a:xfrm>
            <a:off x="4495800" y="1733550"/>
            <a:ext cx="2743200" cy="2893100"/>
          </a:xfrm>
          <a:prstGeom prst="rect">
            <a:avLst/>
          </a:prstGeom>
        </p:spPr>
        <p:txBody>
          <a:bodyPr wrap="square">
            <a:spAutoFit/>
          </a:bodyPr>
          <a:lstStyle/>
          <a:p>
            <a:r>
              <a:rPr lang="en-US" sz="1600" dirty="0"/>
              <a:t>Class A{</a:t>
            </a:r>
          </a:p>
          <a:p>
            <a:r>
              <a:rPr lang="en-US" sz="1600" dirty="0"/>
              <a:t>---</a:t>
            </a:r>
          </a:p>
          <a:p>
            <a:r>
              <a:rPr lang="en-US" sz="1600" dirty="0"/>
              <a:t>}</a:t>
            </a:r>
          </a:p>
          <a:p>
            <a:r>
              <a:rPr lang="en-US" sz="1600" dirty="0"/>
              <a:t>Class B </a:t>
            </a:r>
            <a:r>
              <a:rPr lang="en-US" sz="1600" b="1" dirty="0">
                <a:solidFill>
                  <a:schemeClr val="accent1">
                    <a:lumMod val="75000"/>
                  </a:schemeClr>
                </a:solidFill>
              </a:rPr>
              <a:t>extends</a:t>
            </a:r>
            <a:r>
              <a:rPr lang="en-US" sz="1600" dirty="0"/>
              <a:t> A</a:t>
            </a:r>
          </a:p>
          <a:p>
            <a:r>
              <a:rPr lang="en-US" sz="1600" dirty="0"/>
              <a:t>{</a:t>
            </a:r>
          </a:p>
          <a:p>
            <a:r>
              <a:rPr lang="en-US" sz="1600" dirty="0"/>
              <a:t>---</a:t>
            </a:r>
          </a:p>
          <a:p>
            <a:r>
              <a:rPr lang="en-US" sz="1600" dirty="0"/>
              <a:t>}</a:t>
            </a:r>
          </a:p>
          <a:p>
            <a:r>
              <a:rPr lang="en-US" sz="1600" dirty="0"/>
              <a:t>Class C </a:t>
            </a:r>
            <a:r>
              <a:rPr lang="en-US" sz="1600" b="1" dirty="0">
                <a:solidFill>
                  <a:schemeClr val="accent1">
                    <a:lumMod val="75000"/>
                  </a:schemeClr>
                </a:solidFill>
              </a:rPr>
              <a:t>extends</a:t>
            </a:r>
            <a:r>
              <a:rPr lang="en-US" sz="1600" dirty="0"/>
              <a:t> A</a:t>
            </a:r>
          </a:p>
          <a:p>
            <a:r>
              <a:rPr lang="en-US" sz="1600" dirty="0"/>
              <a:t>{</a:t>
            </a:r>
          </a:p>
          <a:p>
            <a:r>
              <a:rPr lang="en-US" sz="1600" dirty="0"/>
              <a:t>---</a:t>
            </a:r>
          </a:p>
          <a:p>
            <a:r>
              <a:rPr lang="en-US" sz="1600"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Hybrid Inheritance</a:t>
            </a:r>
          </a:p>
        </p:txBody>
      </p:sp>
      <p:sp>
        <p:nvSpPr>
          <p:cNvPr id="3" name="Content Placeholder 2"/>
          <p:cNvSpPr>
            <a:spLocks noGrp="1"/>
          </p:cNvSpPr>
          <p:nvPr>
            <p:ph idx="1"/>
          </p:nvPr>
        </p:nvSpPr>
        <p:spPr/>
        <p:txBody>
          <a:bodyPr>
            <a:normAutofit/>
          </a:bodyPr>
          <a:lstStyle/>
          <a:p>
            <a:r>
              <a:rPr lang="en-US" sz="1400" dirty="0"/>
              <a:t>Hybrid</a:t>
            </a:r>
            <a:r>
              <a:rPr lang="en-US" sz="1400" b="1" dirty="0"/>
              <a:t> </a:t>
            </a:r>
            <a:r>
              <a:rPr lang="en-US" sz="1400" dirty="0"/>
              <a:t>inheritance is a combination of </a:t>
            </a:r>
            <a:r>
              <a:rPr lang="en-US" sz="1400" b="1" i="1" dirty="0"/>
              <a:t>multiple</a:t>
            </a:r>
            <a:r>
              <a:rPr lang="en-US" sz="1400" i="1" dirty="0"/>
              <a:t> </a:t>
            </a:r>
            <a:r>
              <a:rPr lang="en-US" sz="1400" dirty="0"/>
              <a:t>inheritance and </a:t>
            </a:r>
            <a:r>
              <a:rPr lang="en-US" sz="1400" b="1" i="1" dirty="0"/>
              <a:t>multilevel</a:t>
            </a:r>
            <a:r>
              <a:rPr lang="en-US" sz="1400" dirty="0"/>
              <a:t> inheritance. </a:t>
            </a:r>
          </a:p>
          <a:p>
            <a:r>
              <a:rPr lang="en-US" sz="1400" dirty="0"/>
              <a:t>Since multiple inheritance is not supported in Java as it leads to ambiguity, so this type of inheritance can only be achieved through the use of the </a:t>
            </a:r>
            <a:r>
              <a:rPr lang="en-US" sz="1400" b="1" dirty="0"/>
              <a:t>interfaces</a:t>
            </a:r>
            <a:r>
              <a:rPr lang="en-US" sz="1400" dirty="0"/>
              <a:t>. </a:t>
            </a:r>
          </a:p>
          <a:p>
            <a:r>
              <a:rPr lang="en-US" sz="1400" dirty="0"/>
              <a:t>If we talk about the flowchart, class A is a parent class for class B and C, whereas Class B and C are the parent class of D which is the only child class of B and C.</a:t>
            </a:r>
          </a:p>
          <a:p>
            <a:endParaRPr lang="en-US" sz="1400" dirty="0"/>
          </a:p>
        </p:txBody>
      </p:sp>
      <p:pic>
        <p:nvPicPr>
          <p:cNvPr id="32770" name="Picture 2" descr="HybridInheritance - object oriented programming - Edureka"/>
          <p:cNvPicPr>
            <a:picLocks noChangeAspect="1" noChangeArrowheads="1"/>
          </p:cNvPicPr>
          <p:nvPr/>
        </p:nvPicPr>
        <p:blipFill>
          <a:blip r:embed="rId2"/>
          <a:srcRect/>
          <a:stretch>
            <a:fillRect/>
          </a:stretch>
        </p:blipFill>
        <p:spPr bwMode="auto">
          <a:xfrm>
            <a:off x="3048000" y="2495550"/>
            <a:ext cx="1970689" cy="1905000"/>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41" y="22884"/>
            <a:ext cx="8229600" cy="613171"/>
          </a:xfrm>
        </p:spPr>
        <p:txBody>
          <a:bodyPr>
            <a:normAutofit fontScale="90000"/>
          </a:bodyPr>
          <a:lstStyle/>
          <a:p>
            <a:r>
              <a:rPr lang="en-US" dirty="0"/>
              <a:t>Method Overriding</a:t>
            </a:r>
          </a:p>
        </p:txBody>
      </p:sp>
      <p:sp>
        <p:nvSpPr>
          <p:cNvPr id="3" name="Content Placeholder 2"/>
          <p:cNvSpPr>
            <a:spLocks noGrp="1"/>
          </p:cNvSpPr>
          <p:nvPr>
            <p:ph idx="1"/>
          </p:nvPr>
        </p:nvSpPr>
        <p:spPr>
          <a:xfrm>
            <a:off x="228600" y="895350"/>
            <a:ext cx="8686800" cy="3699273"/>
          </a:xfrm>
        </p:spPr>
        <p:txBody>
          <a:bodyPr/>
          <a:lstStyle/>
          <a:p>
            <a:r>
              <a:rPr lang="en-US" sz="1800" dirty="0"/>
              <a:t>If subclass (child class) has the same method as declared in the parent class, it is known as </a:t>
            </a:r>
            <a:r>
              <a:rPr lang="en-US" sz="1800" b="1" dirty="0"/>
              <a:t>method overriding in java</a:t>
            </a:r>
            <a:r>
              <a:rPr lang="en-US" sz="1800" dirty="0"/>
              <a:t>.</a:t>
            </a:r>
          </a:p>
          <a:p>
            <a:r>
              <a:rPr lang="en-US" sz="1800" b="1" dirty="0"/>
              <a:t>Rules for Java Method Overriding</a:t>
            </a:r>
          </a:p>
          <a:p>
            <a:pPr lvl="1">
              <a:buFont typeface="Wingdings" pitchFamily="2" charset="2"/>
              <a:buChar char="Ø"/>
            </a:pPr>
            <a:r>
              <a:rPr lang="en-US" sz="1500" dirty="0"/>
              <a:t>method must have same name as in the parent class</a:t>
            </a:r>
          </a:p>
          <a:p>
            <a:pPr lvl="1">
              <a:buFont typeface="Wingdings" pitchFamily="2" charset="2"/>
              <a:buChar char="Ø"/>
            </a:pPr>
            <a:r>
              <a:rPr lang="en-US" sz="1500" dirty="0"/>
              <a:t>method must have same parameter as in the parent class.</a:t>
            </a:r>
          </a:p>
          <a:p>
            <a:endParaRPr lang="en-US" dirty="0"/>
          </a:p>
        </p:txBody>
      </p:sp>
      <p:pic>
        <p:nvPicPr>
          <p:cNvPr id="4" name="Picture 2" descr="Java method overriding example of bank"/>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295400" y="2495550"/>
            <a:ext cx="5486400" cy="1918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super keyword</a:t>
            </a:r>
          </a:p>
        </p:txBody>
      </p:sp>
      <p:sp>
        <p:nvSpPr>
          <p:cNvPr id="3" name="Content Placeholder 2"/>
          <p:cNvSpPr>
            <a:spLocks noGrp="1"/>
          </p:cNvSpPr>
          <p:nvPr>
            <p:ph idx="1"/>
          </p:nvPr>
        </p:nvSpPr>
        <p:spPr/>
        <p:txBody>
          <a:bodyPr>
            <a:normAutofit/>
          </a:bodyPr>
          <a:lstStyle/>
          <a:p>
            <a:r>
              <a:rPr lang="en-US" sz="1800" dirty="0"/>
              <a:t>The </a:t>
            </a:r>
            <a:r>
              <a:rPr lang="en-US" sz="1800" b="1" dirty="0"/>
              <a:t>super</a:t>
            </a:r>
            <a:r>
              <a:rPr lang="en-US" sz="1800" dirty="0"/>
              <a:t> keyword in java is a reference variable which is used to refer immediate parent class object.</a:t>
            </a:r>
          </a:p>
          <a:p>
            <a:r>
              <a:rPr lang="en-US" sz="1800" b="1" dirty="0"/>
              <a:t>Usage of java super Keyword</a:t>
            </a:r>
          </a:p>
          <a:p>
            <a:pPr marL="728663" lvl="1" indent="-385763">
              <a:buFont typeface="Wingdings" pitchFamily="2" charset="2"/>
              <a:buChar char="Ø"/>
            </a:pPr>
            <a:r>
              <a:rPr lang="en-US" sz="1500" dirty="0"/>
              <a:t>super can be used to refer immediate parent class instance variable.</a:t>
            </a:r>
          </a:p>
          <a:p>
            <a:pPr marL="728663" lvl="1" indent="-385763">
              <a:buFont typeface="Wingdings" pitchFamily="2" charset="2"/>
              <a:buChar char="Ø"/>
            </a:pPr>
            <a:r>
              <a:rPr lang="en-US" sz="1500" dirty="0"/>
              <a:t>super can be used to invoke immediate parent class method.</a:t>
            </a:r>
          </a:p>
          <a:p>
            <a:pPr marL="728663" lvl="1" indent="-385763">
              <a:buFont typeface="Wingdings" pitchFamily="2" charset="2"/>
              <a:buChar char="Ø"/>
            </a:pPr>
            <a:r>
              <a:rPr lang="en-US" sz="1500" dirty="0"/>
              <a:t>super() can be used to invoke immediate parent class constructor.</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73</a:t>
            </a:fld>
            <a:endParaRPr lang="en-US" dirty="0"/>
          </a:p>
        </p:txBody>
      </p:sp>
    </p:spTree>
    <p:extLst>
      <p:ext uri="{BB962C8B-B14F-4D97-AF65-F5344CB8AC3E}">
        <p14:creationId xmlns:p14="http://schemas.microsoft.com/office/powerpoint/2010/main" val="392725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6172200" cy="457200"/>
          </a:xfrm>
        </p:spPr>
        <p:txBody>
          <a:bodyPr>
            <a:normAutofit/>
          </a:bodyPr>
          <a:lstStyle/>
          <a:p>
            <a:pPr>
              <a:buFont typeface="Arial" pitchFamily="34" charset="0"/>
              <a:buChar char="•"/>
            </a:pPr>
            <a:r>
              <a:rPr lang="en-US" sz="1800" dirty="0"/>
              <a:t> super is used to refer immediate parent class instance variable.</a:t>
            </a:r>
          </a:p>
        </p:txBody>
      </p:sp>
      <p:sp>
        <p:nvSpPr>
          <p:cNvPr id="6" name="Slide Number Placeholder 5"/>
          <p:cNvSpPr>
            <a:spLocks noGrp="1"/>
          </p:cNvSpPr>
          <p:nvPr>
            <p:ph type="sldNum" sz="quarter" idx="12"/>
          </p:nvPr>
        </p:nvSpPr>
        <p:spPr/>
        <p:txBody>
          <a:bodyPr/>
          <a:lstStyle/>
          <a:p>
            <a:fld id="{0FF54DE5-C571-48E8-A5BC-B369434E2F44}" type="slidenum">
              <a:rPr lang="en-US" smtClean="0"/>
              <a:pPr/>
              <a:t>74</a:t>
            </a:fld>
            <a:endParaRPr lang="en-US" dirty="0"/>
          </a:p>
        </p:txBody>
      </p:sp>
      <p:sp>
        <p:nvSpPr>
          <p:cNvPr id="7" name="Rectangle 6"/>
          <p:cNvSpPr/>
          <p:nvPr/>
        </p:nvSpPr>
        <p:spPr>
          <a:xfrm>
            <a:off x="304800" y="1352550"/>
            <a:ext cx="5257800" cy="2608406"/>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Animal</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String color=</a:t>
            </a:r>
            <a:r>
              <a:rPr lang="en-US" sz="1100" b="1" dirty="0">
                <a:solidFill>
                  <a:srgbClr val="2A00FF"/>
                </a:solidFill>
                <a:latin typeface="Courier New" pitchFamily="49" charset="0"/>
                <a:cs typeface="Courier New" pitchFamily="49" charset="0"/>
              </a:rPr>
              <a:t>"white"</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p>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Dog </a:t>
            </a:r>
            <a:r>
              <a:rPr lang="en-US" sz="1100" b="1" dirty="0">
                <a:solidFill>
                  <a:srgbClr val="7F0055"/>
                </a:solidFill>
                <a:latin typeface="Courier New" pitchFamily="49" charset="0"/>
                <a:cs typeface="Courier New" pitchFamily="49" charset="0"/>
              </a:rPr>
              <a:t>extends</a:t>
            </a:r>
            <a:r>
              <a:rPr lang="en-US" sz="1100" b="1" dirty="0">
                <a:solidFill>
                  <a:srgbClr val="000000"/>
                </a:solidFill>
                <a:latin typeface="Courier New" pitchFamily="49" charset="0"/>
                <a:cs typeface="Courier New" pitchFamily="49" charset="0"/>
              </a:rPr>
              <a:t> Animal</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String color=</a:t>
            </a:r>
            <a:r>
              <a:rPr lang="en-US" sz="1100" b="1" dirty="0">
                <a:solidFill>
                  <a:srgbClr val="2A00FF"/>
                </a:solidFill>
                <a:latin typeface="Courier New" pitchFamily="49" charset="0"/>
                <a:cs typeface="Courier New" pitchFamily="49" charset="0"/>
              </a:rPr>
              <a:t>"black"</a:t>
            </a:r>
            <a:r>
              <a:rPr lang="en-US" sz="1100" b="1" dirty="0">
                <a:solidFill>
                  <a:srgbClr val="000000"/>
                </a:solidFill>
                <a:latin typeface="Courier New" pitchFamily="49" charset="0"/>
                <a:cs typeface="Courier New" pitchFamily="49" charset="0"/>
              </a:rPr>
              <a:t>;  </a:t>
            </a:r>
          </a:p>
          <a:p>
            <a:r>
              <a:rPr lang="en-US" sz="1100" b="1" dirty="0">
                <a:solidFill>
                  <a:srgbClr val="7F0055"/>
                </a:solidFill>
                <a:latin typeface="Courier New" pitchFamily="49" charset="0"/>
                <a:cs typeface="Courier New" pitchFamily="49" charset="0"/>
              </a:rPr>
              <a:t> void</a:t>
            </a:r>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printColor</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(color);</a:t>
            </a:r>
            <a:r>
              <a:rPr lang="en-US" sz="1100" b="1" dirty="0">
                <a:solidFill>
                  <a:srgbClr val="3F7F5F"/>
                </a:solidFill>
                <a:latin typeface="Courier New" pitchFamily="49" charset="0"/>
                <a:cs typeface="Courier New" pitchFamily="49" charset="0"/>
              </a:rPr>
              <a:t>//prints color of Dog class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err="1">
                <a:solidFill>
                  <a:srgbClr val="7F0055"/>
                </a:solidFill>
                <a:latin typeface="Courier New" pitchFamily="49" charset="0"/>
                <a:cs typeface="Courier New" pitchFamily="49" charset="0"/>
              </a:rPr>
              <a:t>super</a:t>
            </a:r>
            <a:r>
              <a:rPr lang="en-US" sz="1100" b="1" dirty="0" err="1">
                <a:solidFill>
                  <a:srgbClr val="000000"/>
                </a:solidFill>
                <a:latin typeface="Courier New" pitchFamily="49" charset="0"/>
                <a:cs typeface="Courier New" pitchFamily="49" charset="0"/>
              </a:rPr>
              <a:t>.color</a:t>
            </a:r>
            <a:r>
              <a:rPr lang="en-US" sz="1100" b="1" dirty="0">
                <a:solidFill>
                  <a:srgbClr val="000000"/>
                </a:solidFill>
                <a:latin typeface="Courier New" pitchFamily="49" charset="0"/>
                <a:cs typeface="Courier New" pitchFamily="49" charset="0"/>
              </a:rPr>
              <a:t>);</a:t>
            </a:r>
            <a:r>
              <a:rPr lang="en-US" sz="1100" b="1" dirty="0">
                <a:solidFill>
                  <a:srgbClr val="3F7F5F"/>
                </a:solidFill>
                <a:latin typeface="Courier New" pitchFamily="49" charset="0"/>
                <a:cs typeface="Courier New" pitchFamily="49" charset="0"/>
              </a:rPr>
              <a:t>//prints color of Animal class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endParaRPr lang="en-US" sz="1100" b="1" dirty="0">
              <a:latin typeface="Courier New" pitchFamily="49" charset="0"/>
              <a:cs typeface="Courier New" pitchFamily="49" charset="0"/>
            </a:endParaRPr>
          </a:p>
        </p:txBody>
      </p:sp>
      <p:sp>
        <p:nvSpPr>
          <p:cNvPr id="8" name="Rectangle 7"/>
          <p:cNvSpPr/>
          <p:nvPr/>
        </p:nvSpPr>
        <p:spPr>
          <a:xfrm>
            <a:off x="5638800" y="1352550"/>
            <a:ext cx="3352800" cy="1915909"/>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endParaRPr lang="en-US" sz="1200" b="1" dirty="0">
              <a:latin typeface="Courier New" pitchFamily="49" charset="0"/>
              <a:cs typeface="Courier New" pitchFamily="49" charset="0"/>
            </a:endParaRPr>
          </a:p>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TestSuper1</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Dog d=</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Dog();  </a:t>
            </a:r>
          </a:p>
          <a:p>
            <a:r>
              <a:rPr lang="en-US" sz="1200" b="1" dirty="0" err="1">
                <a:solidFill>
                  <a:srgbClr val="000000"/>
                </a:solidFill>
                <a:latin typeface="Courier New" pitchFamily="49" charset="0"/>
                <a:cs typeface="Courier New" pitchFamily="49" charset="0"/>
              </a:rPr>
              <a:t>d.printColor</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p:txBody>
      </p:sp>
      <p:sp>
        <p:nvSpPr>
          <p:cNvPr id="9" name="Title 1"/>
          <p:cNvSpPr txBox="1">
            <a:spLocks/>
          </p:cNvSpPr>
          <p:nvPr/>
        </p:nvSpPr>
        <p:spPr>
          <a:xfrm>
            <a:off x="152400" y="57150"/>
            <a:ext cx="8229600" cy="53697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super keyword</a:t>
            </a:r>
          </a:p>
        </p:txBody>
      </p:sp>
    </p:spTree>
    <p:extLst>
      <p:ext uri="{BB962C8B-B14F-4D97-AF65-F5344CB8AC3E}">
        <p14:creationId xmlns:p14="http://schemas.microsoft.com/office/powerpoint/2010/main" val="31882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2951"/>
            <a:ext cx="6248400" cy="381000"/>
          </a:xfrm>
        </p:spPr>
        <p:txBody>
          <a:bodyPr>
            <a:normAutofit/>
          </a:bodyPr>
          <a:lstStyle/>
          <a:p>
            <a:pPr algn="l">
              <a:buFont typeface="Arial" pitchFamily="34" charset="0"/>
              <a:buChar char="•"/>
            </a:pPr>
            <a:r>
              <a:rPr lang="en-US" sz="1800" dirty="0"/>
              <a:t> super can be used to invoke parent class method.</a:t>
            </a:r>
          </a:p>
        </p:txBody>
      </p:sp>
      <p:sp>
        <p:nvSpPr>
          <p:cNvPr id="6" name="Slide Number Placeholder 5"/>
          <p:cNvSpPr>
            <a:spLocks noGrp="1"/>
          </p:cNvSpPr>
          <p:nvPr>
            <p:ph type="sldNum" sz="quarter" idx="12"/>
          </p:nvPr>
        </p:nvSpPr>
        <p:spPr/>
        <p:txBody>
          <a:bodyPr/>
          <a:lstStyle/>
          <a:p>
            <a:fld id="{0FF54DE5-C571-48E8-A5BC-B369434E2F44}" type="slidenum">
              <a:rPr lang="en-US" smtClean="0"/>
              <a:pPr/>
              <a:t>75</a:t>
            </a:fld>
            <a:endParaRPr lang="en-US" dirty="0"/>
          </a:p>
        </p:txBody>
      </p:sp>
      <p:sp>
        <p:nvSpPr>
          <p:cNvPr id="7" name="Rectangle 6"/>
          <p:cNvSpPr/>
          <p:nvPr/>
        </p:nvSpPr>
        <p:spPr>
          <a:xfrm>
            <a:off x="457200" y="1123950"/>
            <a:ext cx="3505200" cy="3462486"/>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050" b="1" dirty="0">
                <a:solidFill>
                  <a:srgbClr val="7F0055"/>
                </a:solidFill>
                <a:latin typeface="Courier New" pitchFamily="49" charset="0"/>
                <a:cs typeface="Courier New" pitchFamily="49" charset="0"/>
              </a:rPr>
              <a:t>class</a:t>
            </a:r>
            <a:r>
              <a:rPr lang="en-US" sz="1050" b="1" dirty="0">
                <a:solidFill>
                  <a:srgbClr val="000000"/>
                </a:solidFill>
                <a:latin typeface="Courier New" pitchFamily="49" charset="0"/>
                <a:cs typeface="Courier New" pitchFamily="49" charset="0"/>
              </a:rPr>
              <a:t> Animal</a:t>
            </a:r>
          </a:p>
          <a:p>
            <a:r>
              <a:rPr lang="en-US" sz="1050" b="1" dirty="0">
                <a:solidFill>
                  <a:srgbClr val="000000"/>
                </a:solidFill>
                <a:latin typeface="Courier New" pitchFamily="49" charset="0"/>
                <a:cs typeface="Courier New" pitchFamily="49" charset="0"/>
              </a:rPr>
              <a:t>{  </a:t>
            </a:r>
          </a:p>
          <a:p>
            <a:pPr lvl="1"/>
            <a:r>
              <a:rPr lang="en-US" sz="1050" b="1" dirty="0">
                <a:solidFill>
                  <a:srgbClr val="7F0055"/>
                </a:solidFill>
                <a:latin typeface="Courier New" pitchFamily="49" charset="0"/>
                <a:cs typeface="Courier New" pitchFamily="49" charset="0"/>
              </a:rPr>
              <a:t>void</a:t>
            </a:r>
            <a:r>
              <a:rPr lang="en-US" sz="1050" b="1" dirty="0">
                <a:solidFill>
                  <a:srgbClr val="000000"/>
                </a:solidFill>
                <a:latin typeface="Courier New" pitchFamily="49" charset="0"/>
                <a:cs typeface="Courier New" pitchFamily="49" charset="0"/>
              </a:rPr>
              <a:t> eat()</a:t>
            </a:r>
          </a:p>
          <a:p>
            <a:pPr lvl="1"/>
            <a:r>
              <a:rPr lang="en-US" sz="1050" b="1" dirty="0">
                <a:solidFill>
                  <a:srgbClr val="000000"/>
                </a:solidFill>
                <a:latin typeface="Courier New" pitchFamily="49" charset="0"/>
                <a:cs typeface="Courier New" pitchFamily="49" charset="0"/>
              </a:rPr>
              <a:t>{</a:t>
            </a:r>
          </a:p>
          <a:p>
            <a:pPr lvl="1"/>
            <a:r>
              <a:rPr lang="en-US" sz="1050" b="1" dirty="0" err="1">
                <a:solidFill>
                  <a:srgbClr val="000000"/>
                </a:solidFill>
                <a:latin typeface="Courier New" pitchFamily="49" charset="0"/>
                <a:cs typeface="Courier New" pitchFamily="49" charset="0"/>
              </a:rPr>
              <a:t>System.out.println</a:t>
            </a:r>
            <a:r>
              <a:rPr lang="en-US" sz="1050" b="1" dirty="0">
                <a:solidFill>
                  <a:srgbClr val="000000"/>
                </a:solidFill>
                <a:latin typeface="Courier New" pitchFamily="49" charset="0"/>
                <a:cs typeface="Courier New" pitchFamily="49" charset="0"/>
              </a:rPr>
              <a:t>(</a:t>
            </a:r>
            <a:r>
              <a:rPr lang="en-US" sz="1050" b="1" dirty="0">
                <a:solidFill>
                  <a:srgbClr val="2A00FF"/>
                </a:solidFill>
                <a:latin typeface="Courier New" pitchFamily="49" charset="0"/>
                <a:cs typeface="Courier New" pitchFamily="49" charset="0"/>
              </a:rPr>
              <a:t>"eating..."</a:t>
            </a:r>
            <a:r>
              <a:rPr lang="en-US" sz="1050" b="1" dirty="0">
                <a:solidFill>
                  <a:srgbClr val="000000"/>
                </a:solidFill>
                <a:latin typeface="Courier New" pitchFamily="49" charset="0"/>
                <a:cs typeface="Courier New" pitchFamily="49" charset="0"/>
              </a:rPr>
              <a:t>);</a:t>
            </a:r>
          </a:p>
          <a:p>
            <a:pPr lvl="1"/>
            <a:r>
              <a:rPr lang="en-US" sz="1050" b="1" dirty="0">
                <a:solidFill>
                  <a:srgbClr val="000000"/>
                </a:solidFill>
                <a:latin typeface="Courier New" pitchFamily="49" charset="0"/>
                <a:cs typeface="Courier New" pitchFamily="49" charset="0"/>
              </a:rPr>
              <a:t>}  </a:t>
            </a:r>
          </a:p>
          <a:p>
            <a:r>
              <a:rPr lang="en-US" sz="1050" b="1" dirty="0">
                <a:solidFill>
                  <a:srgbClr val="000000"/>
                </a:solidFill>
                <a:latin typeface="Courier New" pitchFamily="49" charset="0"/>
                <a:cs typeface="Courier New" pitchFamily="49" charset="0"/>
              </a:rPr>
              <a:t>}  </a:t>
            </a:r>
          </a:p>
          <a:p>
            <a:r>
              <a:rPr lang="en-US" sz="1050" b="1" dirty="0">
                <a:solidFill>
                  <a:srgbClr val="7F0055"/>
                </a:solidFill>
                <a:latin typeface="Courier New" pitchFamily="49" charset="0"/>
                <a:cs typeface="Courier New" pitchFamily="49" charset="0"/>
              </a:rPr>
              <a:t>class</a:t>
            </a:r>
            <a:r>
              <a:rPr lang="en-US" sz="1050" b="1" dirty="0">
                <a:solidFill>
                  <a:srgbClr val="000000"/>
                </a:solidFill>
                <a:latin typeface="Courier New" pitchFamily="49" charset="0"/>
                <a:cs typeface="Courier New" pitchFamily="49" charset="0"/>
              </a:rPr>
              <a:t> Dog </a:t>
            </a:r>
            <a:r>
              <a:rPr lang="en-US" sz="1050" b="1" dirty="0">
                <a:solidFill>
                  <a:srgbClr val="7F0055"/>
                </a:solidFill>
                <a:latin typeface="Courier New" pitchFamily="49" charset="0"/>
                <a:cs typeface="Courier New" pitchFamily="49" charset="0"/>
              </a:rPr>
              <a:t>extends</a:t>
            </a:r>
            <a:r>
              <a:rPr lang="en-US" sz="1050" b="1" dirty="0">
                <a:solidFill>
                  <a:srgbClr val="000000"/>
                </a:solidFill>
                <a:latin typeface="Courier New" pitchFamily="49" charset="0"/>
                <a:cs typeface="Courier New" pitchFamily="49" charset="0"/>
              </a:rPr>
              <a:t> Animal</a:t>
            </a:r>
          </a:p>
          <a:p>
            <a:r>
              <a:rPr lang="en-US" sz="1050" b="1" dirty="0">
                <a:solidFill>
                  <a:srgbClr val="000000"/>
                </a:solidFill>
                <a:latin typeface="Courier New" pitchFamily="49" charset="0"/>
                <a:cs typeface="Courier New" pitchFamily="49" charset="0"/>
              </a:rPr>
              <a:t>{  </a:t>
            </a:r>
          </a:p>
          <a:p>
            <a:pPr lvl="1"/>
            <a:r>
              <a:rPr lang="en-US" sz="1050" b="1" dirty="0">
                <a:solidFill>
                  <a:srgbClr val="7F0055"/>
                </a:solidFill>
                <a:latin typeface="Courier New" pitchFamily="49" charset="0"/>
                <a:cs typeface="Courier New" pitchFamily="49" charset="0"/>
              </a:rPr>
              <a:t>void</a:t>
            </a:r>
            <a:r>
              <a:rPr lang="en-US" sz="1050" b="1" dirty="0">
                <a:solidFill>
                  <a:srgbClr val="000000"/>
                </a:solidFill>
                <a:latin typeface="Courier New" pitchFamily="49" charset="0"/>
                <a:cs typeface="Courier New" pitchFamily="49" charset="0"/>
              </a:rPr>
              <a:t> eat()</a:t>
            </a:r>
          </a:p>
          <a:p>
            <a:pPr lvl="1"/>
            <a:r>
              <a:rPr lang="en-US" sz="1050" b="1" dirty="0">
                <a:solidFill>
                  <a:srgbClr val="000000"/>
                </a:solidFill>
                <a:latin typeface="Courier New" pitchFamily="49" charset="0"/>
                <a:cs typeface="Courier New" pitchFamily="49" charset="0"/>
              </a:rPr>
              <a:t>{</a:t>
            </a:r>
          </a:p>
          <a:p>
            <a:pPr lvl="1"/>
            <a:r>
              <a:rPr lang="en-US" sz="1050" b="1" dirty="0" err="1">
                <a:solidFill>
                  <a:srgbClr val="000000"/>
                </a:solidFill>
                <a:latin typeface="Courier New" pitchFamily="49" charset="0"/>
                <a:cs typeface="Courier New" pitchFamily="49" charset="0"/>
              </a:rPr>
              <a:t>System.out.println</a:t>
            </a:r>
            <a:r>
              <a:rPr lang="en-US" sz="1050" b="1" dirty="0">
                <a:solidFill>
                  <a:srgbClr val="000000"/>
                </a:solidFill>
                <a:latin typeface="Courier New" pitchFamily="49" charset="0"/>
                <a:cs typeface="Courier New" pitchFamily="49" charset="0"/>
              </a:rPr>
              <a:t>(</a:t>
            </a:r>
            <a:r>
              <a:rPr lang="en-US" sz="1050" b="1" dirty="0">
                <a:solidFill>
                  <a:srgbClr val="2A00FF"/>
                </a:solidFill>
                <a:latin typeface="Courier New" pitchFamily="49" charset="0"/>
                <a:cs typeface="Courier New" pitchFamily="49" charset="0"/>
              </a:rPr>
              <a:t>"eating bread..."</a:t>
            </a:r>
            <a:r>
              <a:rPr lang="en-US" sz="1050" b="1" dirty="0">
                <a:solidFill>
                  <a:srgbClr val="000000"/>
                </a:solidFill>
                <a:latin typeface="Courier New" pitchFamily="49" charset="0"/>
                <a:cs typeface="Courier New" pitchFamily="49" charset="0"/>
              </a:rPr>
              <a:t>);</a:t>
            </a:r>
          </a:p>
          <a:p>
            <a:pPr lvl="1"/>
            <a:r>
              <a:rPr lang="en-US" sz="1050" b="1" dirty="0">
                <a:solidFill>
                  <a:srgbClr val="000000"/>
                </a:solidFill>
                <a:latin typeface="Courier New" pitchFamily="49" charset="0"/>
                <a:cs typeface="Courier New" pitchFamily="49" charset="0"/>
              </a:rPr>
              <a:t>}  </a:t>
            </a:r>
          </a:p>
          <a:p>
            <a:pPr lvl="1"/>
            <a:r>
              <a:rPr lang="en-US" sz="1050" b="1" dirty="0">
                <a:solidFill>
                  <a:srgbClr val="000000"/>
                </a:solidFill>
                <a:latin typeface="Courier New" pitchFamily="49" charset="0"/>
                <a:cs typeface="Courier New" pitchFamily="49" charset="0"/>
              </a:rPr>
              <a:t>  </a:t>
            </a:r>
          </a:p>
          <a:p>
            <a:pPr lvl="1"/>
            <a:r>
              <a:rPr lang="en-US" sz="1050" b="1" dirty="0">
                <a:solidFill>
                  <a:srgbClr val="7F0055"/>
                </a:solidFill>
                <a:latin typeface="Courier New" pitchFamily="49" charset="0"/>
                <a:cs typeface="Courier New" pitchFamily="49" charset="0"/>
              </a:rPr>
              <a:t>void</a:t>
            </a:r>
            <a:r>
              <a:rPr lang="en-US" sz="1050" b="1" dirty="0">
                <a:solidFill>
                  <a:srgbClr val="000000"/>
                </a:solidFill>
                <a:latin typeface="Courier New" pitchFamily="49" charset="0"/>
                <a:cs typeface="Courier New" pitchFamily="49" charset="0"/>
              </a:rPr>
              <a:t> work()</a:t>
            </a:r>
          </a:p>
          <a:p>
            <a:pPr lvl="1"/>
            <a:r>
              <a:rPr lang="en-US" sz="1050" b="1" dirty="0">
                <a:solidFill>
                  <a:srgbClr val="000000"/>
                </a:solidFill>
                <a:latin typeface="Courier New" pitchFamily="49" charset="0"/>
                <a:cs typeface="Courier New" pitchFamily="49" charset="0"/>
              </a:rPr>
              <a:t>{  </a:t>
            </a:r>
          </a:p>
          <a:p>
            <a:pPr lvl="1"/>
            <a:r>
              <a:rPr lang="en-US" sz="1050" b="1" dirty="0" err="1">
                <a:solidFill>
                  <a:srgbClr val="7F0055"/>
                </a:solidFill>
                <a:latin typeface="Courier New" pitchFamily="49" charset="0"/>
                <a:cs typeface="Courier New" pitchFamily="49" charset="0"/>
              </a:rPr>
              <a:t>super</a:t>
            </a:r>
            <a:r>
              <a:rPr lang="en-US" sz="1050" b="1" dirty="0" err="1">
                <a:solidFill>
                  <a:srgbClr val="000000"/>
                </a:solidFill>
                <a:latin typeface="Courier New" pitchFamily="49" charset="0"/>
                <a:cs typeface="Courier New" pitchFamily="49" charset="0"/>
              </a:rPr>
              <a:t>.eat</a:t>
            </a:r>
            <a:r>
              <a:rPr lang="en-US" sz="1050" b="1" dirty="0">
                <a:solidFill>
                  <a:srgbClr val="000000"/>
                </a:solidFill>
                <a:latin typeface="Courier New" pitchFamily="49" charset="0"/>
                <a:cs typeface="Courier New" pitchFamily="49" charset="0"/>
              </a:rPr>
              <a:t>();  </a:t>
            </a:r>
          </a:p>
          <a:p>
            <a:pPr lvl="1"/>
            <a:r>
              <a:rPr lang="en-US" sz="1050" b="1" dirty="0">
                <a:solidFill>
                  <a:srgbClr val="000000"/>
                </a:solidFill>
                <a:latin typeface="Courier New" pitchFamily="49" charset="0"/>
                <a:cs typeface="Courier New" pitchFamily="49" charset="0"/>
              </a:rPr>
              <a:t>eat();  </a:t>
            </a:r>
          </a:p>
          <a:p>
            <a:pPr lvl="1"/>
            <a:r>
              <a:rPr lang="en-US" sz="1050" b="1" dirty="0">
                <a:solidFill>
                  <a:srgbClr val="000000"/>
                </a:solidFill>
                <a:latin typeface="Courier New" pitchFamily="49" charset="0"/>
                <a:cs typeface="Courier New" pitchFamily="49" charset="0"/>
              </a:rPr>
              <a:t>}  </a:t>
            </a:r>
          </a:p>
          <a:p>
            <a:r>
              <a:rPr lang="en-US" sz="1050" b="1" dirty="0">
                <a:solidFill>
                  <a:srgbClr val="000000"/>
                </a:solidFill>
                <a:latin typeface="Courier New" pitchFamily="49" charset="0"/>
                <a:cs typeface="Courier New" pitchFamily="49" charset="0"/>
              </a:rPr>
              <a:t>}  </a:t>
            </a:r>
            <a:endParaRPr lang="en-US" sz="1050" b="1" dirty="0">
              <a:latin typeface="Courier New" pitchFamily="49" charset="0"/>
              <a:cs typeface="Courier New" pitchFamily="49" charset="0"/>
            </a:endParaRPr>
          </a:p>
        </p:txBody>
      </p:sp>
      <p:sp>
        <p:nvSpPr>
          <p:cNvPr id="8" name="Rectangle 7"/>
          <p:cNvSpPr/>
          <p:nvPr/>
        </p:nvSpPr>
        <p:spPr>
          <a:xfrm>
            <a:off x="4343400" y="1733550"/>
            <a:ext cx="4495800" cy="154657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TestSuper2</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Dog d=</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Dog();  </a:t>
            </a:r>
          </a:p>
          <a:p>
            <a:r>
              <a:rPr lang="en-US" sz="1200" b="1" dirty="0" err="1">
                <a:solidFill>
                  <a:srgbClr val="000000"/>
                </a:solidFill>
                <a:latin typeface="Courier New" pitchFamily="49" charset="0"/>
                <a:cs typeface="Courier New" pitchFamily="49" charset="0"/>
              </a:rPr>
              <a:t>d.work</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p>
        </p:txBody>
      </p:sp>
      <p:sp>
        <p:nvSpPr>
          <p:cNvPr id="9" name="Title 1"/>
          <p:cNvSpPr txBox="1">
            <a:spLocks/>
          </p:cNvSpPr>
          <p:nvPr/>
        </p:nvSpPr>
        <p:spPr>
          <a:xfrm>
            <a:off x="76200" y="57150"/>
            <a:ext cx="8229600" cy="53697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super keyword</a:t>
            </a:r>
          </a:p>
        </p:txBody>
      </p:sp>
    </p:spTree>
    <p:extLst>
      <p:ext uri="{BB962C8B-B14F-4D97-AF65-F5344CB8AC3E}">
        <p14:creationId xmlns:p14="http://schemas.microsoft.com/office/powerpoint/2010/main" val="139562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8229600" cy="536971"/>
          </a:xfrm>
        </p:spPr>
        <p:txBody>
          <a:bodyPr>
            <a:normAutofit/>
          </a:bodyPr>
          <a:lstStyle/>
          <a:p>
            <a:pPr algn="l">
              <a:buFont typeface="Arial" pitchFamily="34" charset="0"/>
              <a:buChar char="•"/>
            </a:pPr>
            <a:r>
              <a:rPr lang="en-US" sz="1800" dirty="0"/>
              <a:t> super is used to invoke parent class constructor.</a:t>
            </a:r>
          </a:p>
        </p:txBody>
      </p:sp>
      <p:sp>
        <p:nvSpPr>
          <p:cNvPr id="6" name="Slide Number Placeholder 5"/>
          <p:cNvSpPr>
            <a:spLocks noGrp="1"/>
          </p:cNvSpPr>
          <p:nvPr>
            <p:ph type="sldNum" sz="quarter" idx="12"/>
          </p:nvPr>
        </p:nvSpPr>
        <p:spPr/>
        <p:txBody>
          <a:bodyPr/>
          <a:lstStyle/>
          <a:p>
            <a:fld id="{0FF54DE5-C571-48E8-A5BC-B369434E2F44}" type="slidenum">
              <a:rPr lang="en-US" smtClean="0"/>
              <a:pPr/>
              <a:t>76</a:t>
            </a:fld>
            <a:endParaRPr lang="en-US" dirty="0"/>
          </a:p>
        </p:txBody>
      </p:sp>
      <p:sp>
        <p:nvSpPr>
          <p:cNvPr id="7" name="Rectangle 6"/>
          <p:cNvSpPr/>
          <p:nvPr/>
        </p:nvSpPr>
        <p:spPr>
          <a:xfrm>
            <a:off x="381000" y="1428750"/>
            <a:ext cx="3657600" cy="277768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Animal</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Animal()</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"animal is created"</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a:t>
            </a:r>
          </a:p>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Dog </a:t>
            </a:r>
            <a:r>
              <a:rPr lang="en-US" sz="1100" b="1" dirty="0">
                <a:solidFill>
                  <a:srgbClr val="7F0055"/>
                </a:solidFill>
                <a:latin typeface="Courier New" pitchFamily="49" charset="0"/>
                <a:cs typeface="Courier New" pitchFamily="49" charset="0"/>
              </a:rPr>
              <a:t>extends</a:t>
            </a:r>
            <a:r>
              <a:rPr lang="en-US" sz="1100" b="1" dirty="0">
                <a:solidFill>
                  <a:srgbClr val="000000"/>
                </a:solidFill>
                <a:latin typeface="Courier New" pitchFamily="49" charset="0"/>
                <a:cs typeface="Courier New" pitchFamily="49" charset="0"/>
              </a:rPr>
              <a:t> Animal</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Dog()</a:t>
            </a:r>
          </a:p>
          <a:p>
            <a:r>
              <a:rPr lang="en-US" sz="1100" b="1" dirty="0">
                <a:solidFill>
                  <a:srgbClr val="000000"/>
                </a:solidFill>
                <a:latin typeface="Courier New" pitchFamily="49" charset="0"/>
                <a:cs typeface="Courier New" pitchFamily="49" charset="0"/>
              </a:rPr>
              <a:t> {  </a:t>
            </a:r>
          </a:p>
          <a:p>
            <a:r>
              <a:rPr lang="en-US" sz="1100" b="1" dirty="0">
                <a:solidFill>
                  <a:srgbClr val="7F0055"/>
                </a:solidFill>
                <a:latin typeface="Courier New" pitchFamily="49" charset="0"/>
                <a:cs typeface="Courier New" pitchFamily="49" charset="0"/>
              </a:rPr>
              <a:t> super</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"dog is created"</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endParaRPr lang="en-US" sz="1100" b="1" dirty="0">
              <a:latin typeface="Courier New" pitchFamily="49" charset="0"/>
              <a:cs typeface="Courier New" pitchFamily="49" charset="0"/>
            </a:endParaRPr>
          </a:p>
        </p:txBody>
      </p:sp>
      <p:sp>
        <p:nvSpPr>
          <p:cNvPr id="8" name="Rectangle 7"/>
          <p:cNvSpPr/>
          <p:nvPr/>
        </p:nvSpPr>
        <p:spPr>
          <a:xfrm>
            <a:off x="4572000" y="1885950"/>
            <a:ext cx="4269105" cy="1361911"/>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TestSuper3</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Dog d=</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Dog();  </a:t>
            </a:r>
          </a:p>
          <a:p>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endParaRPr lang="en-US" sz="1200" b="1" dirty="0">
              <a:latin typeface="Courier New" pitchFamily="49" charset="0"/>
              <a:cs typeface="Courier New" pitchFamily="49" charset="0"/>
            </a:endParaRPr>
          </a:p>
        </p:txBody>
      </p:sp>
      <p:sp>
        <p:nvSpPr>
          <p:cNvPr id="9" name="Title 1"/>
          <p:cNvSpPr txBox="1">
            <a:spLocks/>
          </p:cNvSpPr>
          <p:nvPr/>
        </p:nvSpPr>
        <p:spPr>
          <a:xfrm>
            <a:off x="152400" y="57150"/>
            <a:ext cx="8229600" cy="53697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super keyword</a:t>
            </a:r>
          </a:p>
        </p:txBody>
      </p:sp>
    </p:spTree>
    <p:extLst>
      <p:ext uri="{BB962C8B-B14F-4D97-AF65-F5344CB8AC3E}">
        <p14:creationId xmlns:p14="http://schemas.microsoft.com/office/powerpoint/2010/main" val="30821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229600" cy="613171"/>
          </a:xfrm>
        </p:spPr>
        <p:txBody>
          <a:bodyPr>
            <a:normAutofit fontScale="90000"/>
          </a:bodyPr>
          <a:lstStyle/>
          <a:p>
            <a:r>
              <a:rPr lang="en-US" dirty="0"/>
              <a:t>final Keyword</a:t>
            </a:r>
          </a:p>
        </p:txBody>
      </p:sp>
      <p:sp>
        <p:nvSpPr>
          <p:cNvPr id="3" name="Content Placeholder 2"/>
          <p:cNvSpPr>
            <a:spLocks noGrp="1"/>
          </p:cNvSpPr>
          <p:nvPr>
            <p:ph idx="1"/>
          </p:nvPr>
        </p:nvSpPr>
        <p:spPr/>
        <p:txBody>
          <a:bodyPr>
            <a:normAutofit/>
          </a:bodyPr>
          <a:lstStyle/>
          <a:p>
            <a:r>
              <a:rPr lang="en-US" sz="2100" dirty="0"/>
              <a:t>The </a:t>
            </a:r>
            <a:r>
              <a:rPr lang="en-US" sz="2100" b="1" dirty="0"/>
              <a:t>final keyword</a:t>
            </a:r>
            <a:r>
              <a:rPr lang="en-US" sz="2100" dirty="0"/>
              <a:t> in java is used to restrict the user. The java final keyword can be used for variables, methods and classes.</a:t>
            </a:r>
          </a:p>
          <a:p>
            <a:pPr lvl="1">
              <a:buFont typeface="Wingdings" pitchFamily="2" charset="2"/>
              <a:buChar char="Ø"/>
            </a:pPr>
            <a:r>
              <a:rPr lang="en-US" sz="1700" dirty="0"/>
              <a:t>variable</a:t>
            </a:r>
          </a:p>
          <a:p>
            <a:pPr lvl="1">
              <a:buFont typeface="Wingdings" pitchFamily="2" charset="2"/>
              <a:buChar char="Ø"/>
            </a:pPr>
            <a:r>
              <a:rPr lang="en-US" sz="1700" dirty="0"/>
              <a:t>method</a:t>
            </a:r>
          </a:p>
          <a:p>
            <a:pPr lvl="1">
              <a:buFont typeface="Wingdings" pitchFamily="2" charset="2"/>
              <a:buChar char="Ø"/>
            </a:pPr>
            <a:r>
              <a:rPr lang="en-US" sz="1700" dirty="0"/>
              <a:t>class</a:t>
            </a:r>
          </a:p>
          <a:p>
            <a:endParaRPr lang="en-US" sz="21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77</a:t>
            </a:fld>
            <a:endParaRPr lang="en-US" dirty="0"/>
          </a:p>
        </p:txBody>
      </p:sp>
    </p:spTree>
    <p:extLst>
      <p:ext uri="{BB962C8B-B14F-4D97-AF65-F5344CB8AC3E}">
        <p14:creationId xmlns:p14="http://schemas.microsoft.com/office/powerpoint/2010/main" val="143345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Java final variable</a:t>
            </a:r>
          </a:p>
        </p:txBody>
      </p:sp>
      <p:sp>
        <p:nvSpPr>
          <p:cNvPr id="3" name="Content Placeholder 2"/>
          <p:cNvSpPr>
            <a:spLocks noGrp="1"/>
          </p:cNvSpPr>
          <p:nvPr>
            <p:ph idx="1"/>
          </p:nvPr>
        </p:nvSpPr>
        <p:spPr>
          <a:xfrm>
            <a:off x="152400" y="819150"/>
            <a:ext cx="8305800" cy="457200"/>
          </a:xfrm>
        </p:spPr>
        <p:txBody>
          <a:bodyPr>
            <a:normAutofit fontScale="92500"/>
          </a:bodyPr>
          <a:lstStyle/>
          <a:p>
            <a:r>
              <a:rPr lang="en-US" sz="1600" dirty="0"/>
              <a:t>If you make any variable as final, you cannot change the value of final variable(It will be constant).</a:t>
            </a:r>
            <a:endParaRPr lang="en-US" sz="2800" dirty="0">
              <a:solidFill>
                <a:srgbClr val="FF0000"/>
              </a:solidFill>
            </a:endParaRPr>
          </a:p>
        </p:txBody>
      </p:sp>
      <p:sp>
        <p:nvSpPr>
          <p:cNvPr id="5" name="Slide Number Placeholder 4"/>
          <p:cNvSpPr>
            <a:spLocks noGrp="1"/>
          </p:cNvSpPr>
          <p:nvPr>
            <p:ph type="sldNum" sz="quarter" idx="12"/>
          </p:nvPr>
        </p:nvSpPr>
        <p:spPr/>
        <p:txBody>
          <a:bodyPr/>
          <a:lstStyle/>
          <a:p>
            <a:fld id="{0FF54DE5-C571-48E8-A5BC-B369434E2F44}" type="slidenum">
              <a:rPr lang="en-US" smtClean="0"/>
              <a:pPr/>
              <a:t>78</a:t>
            </a:fld>
            <a:endParaRPr lang="en-US" dirty="0"/>
          </a:p>
        </p:txBody>
      </p:sp>
      <p:sp>
        <p:nvSpPr>
          <p:cNvPr id="4" name="Rectangle 3"/>
          <p:cNvSpPr/>
          <p:nvPr/>
        </p:nvSpPr>
        <p:spPr>
          <a:xfrm>
            <a:off x="533400" y="1352550"/>
            <a:ext cx="5105400" cy="277768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Bike9</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final</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int</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speedlimit</a:t>
            </a:r>
            <a:r>
              <a:rPr lang="en-US" sz="1200" b="1" dirty="0">
                <a:solidFill>
                  <a:srgbClr val="000000"/>
                </a:solidFill>
                <a:latin typeface="Courier New" pitchFamily="49" charset="0"/>
                <a:cs typeface="Courier New" pitchFamily="49" charset="0"/>
              </a:rPr>
              <a:t>=90;</a:t>
            </a:r>
            <a:r>
              <a:rPr lang="en-US" sz="1200" b="1" dirty="0">
                <a:solidFill>
                  <a:srgbClr val="3F7F5F"/>
                </a:solidFill>
                <a:latin typeface="Courier New" pitchFamily="49" charset="0"/>
                <a:cs typeface="Courier New" pitchFamily="49" charset="0"/>
              </a:rPr>
              <a:t>//final variable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run()</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speedlimit</a:t>
            </a:r>
            <a:r>
              <a:rPr lang="en-US" sz="1200" b="1" dirty="0">
                <a:solidFill>
                  <a:srgbClr val="000000"/>
                </a:solidFill>
                <a:latin typeface="Courier New" pitchFamily="49" charset="0"/>
                <a:cs typeface="Courier New" pitchFamily="49" charset="0"/>
              </a:rPr>
              <a:t>=400;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Bike9 </a:t>
            </a:r>
            <a:r>
              <a:rPr lang="en-US" sz="1200" b="1" dirty="0" err="1">
                <a:solidFill>
                  <a:srgbClr val="000000"/>
                </a:solidFill>
                <a:latin typeface="Courier New" pitchFamily="49" charset="0"/>
                <a:cs typeface="Courier New" pitchFamily="49" charset="0"/>
              </a:rPr>
              <a:t>obj</a:t>
            </a:r>
            <a:r>
              <a:rPr lang="en-US" sz="1200" b="1" dirty="0">
                <a:solidFill>
                  <a:srgbClr val="000000"/>
                </a:solidFill>
                <a:latin typeface="Courier New" pitchFamily="49" charset="0"/>
                <a:cs typeface="Courier New" pitchFamily="49" charset="0"/>
              </a:rPr>
              <a:t>=</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Bike9();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obj.run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a:t>
            </a:r>
            <a:r>
              <a:rPr lang="en-US" sz="1200" b="1" dirty="0">
                <a:solidFill>
                  <a:srgbClr val="3F7F5F"/>
                </a:solidFill>
                <a:latin typeface="Courier New" pitchFamily="49" charset="0"/>
                <a:cs typeface="Courier New" pitchFamily="49" charset="0"/>
              </a:rPr>
              <a:t>//end of class</a:t>
            </a:r>
            <a:r>
              <a:rPr lang="en-US" sz="1400" b="1" dirty="0">
                <a:solidFill>
                  <a:srgbClr val="3F7F5F"/>
                </a:solidFill>
                <a:latin typeface="Courier New" pitchFamily="49" charset="0"/>
                <a:cs typeface="Courier New" pitchFamily="49" charset="0"/>
              </a:rPr>
              <a:t>  </a:t>
            </a:r>
          </a:p>
          <a:p>
            <a:endParaRPr lang="en-US" sz="1400" b="1" dirty="0">
              <a:solidFill>
                <a:srgbClr val="3F7F5F"/>
              </a:solidFill>
              <a:latin typeface="Courier New" pitchFamily="49" charset="0"/>
              <a:cs typeface="Courier New" pitchFamily="49" charset="0"/>
            </a:endParaRPr>
          </a:p>
        </p:txBody>
      </p:sp>
      <p:sp>
        <p:nvSpPr>
          <p:cNvPr id="6" name="Rectangle 5"/>
          <p:cNvSpPr/>
          <p:nvPr/>
        </p:nvSpPr>
        <p:spPr>
          <a:xfrm>
            <a:off x="5943600" y="2800350"/>
            <a:ext cx="2732928" cy="369332"/>
          </a:xfrm>
          <a:prstGeom prst="rect">
            <a:avLst/>
          </a:prstGeom>
        </p:spPr>
        <p:txBody>
          <a:bodyPr wrap="none">
            <a:spAutoFit/>
          </a:bodyPr>
          <a:lstStyle/>
          <a:p>
            <a:r>
              <a:rPr lang="en-US" dirty="0" err="1">
                <a:solidFill>
                  <a:srgbClr val="FF0000"/>
                </a:solidFill>
              </a:rPr>
              <a:t>Output:Compile</a:t>
            </a:r>
            <a:r>
              <a:rPr lang="en-US" dirty="0">
                <a:solidFill>
                  <a:srgbClr val="FF0000"/>
                </a:solidFill>
              </a:rPr>
              <a:t> Time Error</a:t>
            </a:r>
            <a:endParaRPr lang="en-US" dirty="0"/>
          </a:p>
        </p:txBody>
      </p:sp>
    </p:spTree>
    <p:extLst>
      <p:ext uri="{BB962C8B-B14F-4D97-AF65-F5344CB8AC3E}">
        <p14:creationId xmlns:p14="http://schemas.microsoft.com/office/powerpoint/2010/main" val="7513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Java final method</a:t>
            </a:r>
          </a:p>
        </p:txBody>
      </p:sp>
      <p:sp>
        <p:nvSpPr>
          <p:cNvPr id="3" name="Content Placeholder 2"/>
          <p:cNvSpPr>
            <a:spLocks noGrp="1"/>
          </p:cNvSpPr>
          <p:nvPr>
            <p:ph idx="1"/>
          </p:nvPr>
        </p:nvSpPr>
        <p:spPr>
          <a:xfrm>
            <a:off x="304800" y="742950"/>
            <a:ext cx="5867400" cy="381000"/>
          </a:xfrm>
        </p:spPr>
        <p:txBody>
          <a:bodyPr>
            <a:noAutofit/>
          </a:bodyPr>
          <a:lstStyle/>
          <a:p>
            <a:pPr>
              <a:lnSpc>
                <a:spcPct val="120000"/>
              </a:lnSpc>
            </a:pPr>
            <a:r>
              <a:rPr lang="en-US" sz="1400" dirty="0"/>
              <a:t>If you make any method as final, you cannot override it.</a:t>
            </a:r>
            <a:endParaRPr lang="en-US" sz="24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79</a:t>
            </a:fld>
            <a:endParaRPr lang="en-US" dirty="0"/>
          </a:p>
        </p:txBody>
      </p:sp>
      <p:sp>
        <p:nvSpPr>
          <p:cNvPr id="4" name="Rectangle 3"/>
          <p:cNvSpPr/>
          <p:nvPr/>
        </p:nvSpPr>
        <p:spPr>
          <a:xfrm>
            <a:off x="762000" y="1123950"/>
            <a:ext cx="4724400" cy="3454792"/>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Bike</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final</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run()</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"running"</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p>
          <a:p>
            <a:r>
              <a:rPr lang="en-US" sz="1100" b="1" dirty="0">
                <a:solidFill>
                  <a:srgbClr val="7F0055"/>
                </a:solidFill>
                <a:latin typeface="Courier New" pitchFamily="49" charset="0"/>
                <a:cs typeface="Courier New" pitchFamily="49" charset="0"/>
              </a:rPr>
              <a:t>class</a:t>
            </a:r>
            <a:r>
              <a:rPr lang="en-US" sz="1100" b="1" dirty="0">
                <a:solidFill>
                  <a:srgbClr val="000000"/>
                </a:solidFill>
                <a:latin typeface="Courier New" pitchFamily="49" charset="0"/>
                <a:cs typeface="Courier New" pitchFamily="49" charset="0"/>
              </a:rPr>
              <a:t> Honda </a:t>
            </a:r>
            <a:r>
              <a:rPr lang="en-US" sz="1100" b="1" dirty="0">
                <a:solidFill>
                  <a:srgbClr val="7F0055"/>
                </a:solidFill>
                <a:latin typeface="Courier New" pitchFamily="49" charset="0"/>
                <a:cs typeface="Courier New" pitchFamily="49" charset="0"/>
              </a:rPr>
              <a:t>extends</a:t>
            </a:r>
            <a:r>
              <a:rPr lang="en-US" sz="1100" b="1" dirty="0">
                <a:solidFill>
                  <a:srgbClr val="000000"/>
                </a:solidFill>
                <a:latin typeface="Courier New" pitchFamily="49" charset="0"/>
                <a:cs typeface="Courier New" pitchFamily="49" charset="0"/>
              </a:rPr>
              <a:t> Bike</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run()</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System.out.println</a:t>
            </a:r>
            <a:r>
              <a:rPr lang="en-US" sz="1100" b="1" dirty="0">
                <a:solidFill>
                  <a:srgbClr val="000000"/>
                </a:solidFill>
                <a:latin typeface="Courier New" pitchFamily="49" charset="0"/>
                <a:cs typeface="Courier New" pitchFamily="49" charset="0"/>
              </a:rPr>
              <a:t>(</a:t>
            </a:r>
            <a:r>
              <a:rPr lang="en-US" sz="1100" b="1" dirty="0">
                <a:solidFill>
                  <a:srgbClr val="2A00FF"/>
                </a:solidFill>
                <a:latin typeface="Courier New" pitchFamily="49" charset="0"/>
                <a:cs typeface="Courier New" pitchFamily="49" charset="0"/>
              </a:rPr>
              <a:t>"running safely with 100kmph"</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public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static</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void</a:t>
            </a:r>
            <a:r>
              <a:rPr lang="en-US" sz="1100" b="1" dirty="0">
                <a:solidFill>
                  <a:srgbClr val="000000"/>
                </a:solidFill>
                <a:latin typeface="Courier New" pitchFamily="49" charset="0"/>
                <a:cs typeface="Courier New" pitchFamily="49" charset="0"/>
              </a:rPr>
              <a:t> main(String </a:t>
            </a:r>
            <a:r>
              <a:rPr lang="en-US" sz="1100" b="1" dirty="0" err="1">
                <a:solidFill>
                  <a:srgbClr val="000000"/>
                </a:solidFill>
                <a:latin typeface="Courier New" pitchFamily="49" charset="0"/>
                <a:cs typeface="Courier New" pitchFamily="49" charset="0"/>
              </a:rPr>
              <a:t>args</a:t>
            </a:r>
            <a:r>
              <a:rPr lang="en-US" sz="1100" b="1" dirty="0">
                <a:solidFill>
                  <a:srgbClr val="000000"/>
                </a:solidFill>
                <a:latin typeface="Courier New" pitchFamily="49" charset="0"/>
                <a:cs typeface="Courier New" pitchFamily="49" charset="0"/>
              </a:rPr>
              <a:t>[])</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   Honda </a:t>
            </a:r>
            <a:r>
              <a:rPr lang="en-US" sz="1100" b="1" dirty="0" err="1">
                <a:solidFill>
                  <a:srgbClr val="000000"/>
                </a:solidFill>
                <a:latin typeface="Courier New" pitchFamily="49" charset="0"/>
                <a:cs typeface="Courier New" pitchFamily="49" charset="0"/>
              </a:rPr>
              <a:t>honda</a:t>
            </a:r>
            <a:r>
              <a:rPr lang="en-US" sz="1100" b="1" dirty="0">
                <a:solidFill>
                  <a:srgbClr val="000000"/>
                </a:solidFill>
                <a:latin typeface="Courier New" pitchFamily="49" charset="0"/>
                <a:cs typeface="Courier New" pitchFamily="49" charset="0"/>
              </a:rPr>
              <a:t>= </a:t>
            </a:r>
            <a:r>
              <a:rPr lang="en-US" sz="1100" b="1" dirty="0">
                <a:solidFill>
                  <a:srgbClr val="7F0055"/>
                </a:solidFill>
                <a:latin typeface="Courier New" pitchFamily="49" charset="0"/>
                <a:cs typeface="Courier New" pitchFamily="49" charset="0"/>
              </a:rPr>
              <a:t>new</a:t>
            </a:r>
            <a:r>
              <a:rPr lang="en-US" sz="1100" b="1" dirty="0">
                <a:solidFill>
                  <a:srgbClr val="000000"/>
                </a:solidFill>
                <a:latin typeface="Courier New" pitchFamily="49" charset="0"/>
                <a:cs typeface="Courier New" pitchFamily="49" charset="0"/>
              </a:rPr>
              <a:t> Honda();  </a:t>
            </a:r>
          </a:p>
          <a:p>
            <a:r>
              <a:rPr lang="en-US" sz="1100" b="1" dirty="0">
                <a:solidFill>
                  <a:srgbClr val="000000"/>
                </a:solidFill>
                <a:latin typeface="Courier New" pitchFamily="49" charset="0"/>
                <a:cs typeface="Courier New" pitchFamily="49" charset="0"/>
              </a:rPr>
              <a:t>   </a:t>
            </a:r>
            <a:r>
              <a:rPr lang="en-US" sz="1100" b="1" dirty="0" err="1">
                <a:solidFill>
                  <a:srgbClr val="000000"/>
                </a:solidFill>
                <a:latin typeface="Courier New" pitchFamily="49" charset="0"/>
                <a:cs typeface="Courier New" pitchFamily="49" charset="0"/>
              </a:rPr>
              <a:t>honda.run</a:t>
            </a:r>
            <a:r>
              <a:rPr lang="en-US" sz="1100" b="1" dirty="0">
                <a:solidFill>
                  <a:srgbClr val="000000"/>
                </a:solidFill>
                <a:latin typeface="Courier New" pitchFamily="49" charset="0"/>
                <a:cs typeface="Courier New" pitchFamily="49" charset="0"/>
              </a:rPr>
              <a:t>();  </a:t>
            </a:r>
          </a:p>
          <a:p>
            <a:r>
              <a:rPr lang="en-US" sz="1100" b="1" dirty="0">
                <a:solidFill>
                  <a:srgbClr val="000000"/>
                </a:solidFill>
                <a:latin typeface="Courier New" pitchFamily="49" charset="0"/>
                <a:cs typeface="Courier New" pitchFamily="49" charset="0"/>
              </a:rPr>
              <a:t>   }  </a:t>
            </a:r>
          </a:p>
          <a:p>
            <a:r>
              <a:rPr lang="en-US" sz="1100" b="1" dirty="0">
                <a:solidFill>
                  <a:srgbClr val="000000"/>
                </a:solidFill>
                <a:latin typeface="Courier New" pitchFamily="49" charset="0"/>
                <a:cs typeface="Courier New" pitchFamily="49" charset="0"/>
              </a:rPr>
              <a:t>}</a:t>
            </a:r>
            <a:endParaRPr lang="en-US" sz="1100" b="1" dirty="0">
              <a:latin typeface="Courier New" pitchFamily="49" charset="0"/>
              <a:cs typeface="Courier New" pitchFamily="49" charset="0"/>
            </a:endParaRPr>
          </a:p>
        </p:txBody>
      </p:sp>
      <p:sp>
        <p:nvSpPr>
          <p:cNvPr id="6" name="Rectangle 5"/>
          <p:cNvSpPr/>
          <p:nvPr/>
        </p:nvSpPr>
        <p:spPr>
          <a:xfrm>
            <a:off x="5638800" y="2724150"/>
            <a:ext cx="2681204" cy="346249"/>
          </a:xfrm>
          <a:prstGeom prst="rect">
            <a:avLst/>
          </a:prstGeom>
        </p:spPr>
        <p:txBody>
          <a:bodyPr wrap="square" lIns="68580" tIns="34290" rIns="68580" bIns="34290">
            <a:spAutoFit/>
          </a:bodyPr>
          <a:lstStyle/>
          <a:p>
            <a:pPr>
              <a:lnSpc>
                <a:spcPct val="120000"/>
              </a:lnSpc>
            </a:pPr>
            <a:r>
              <a:rPr lang="en-US" sz="1500" dirty="0" err="1">
                <a:solidFill>
                  <a:srgbClr val="FF0000"/>
                </a:solidFill>
              </a:rPr>
              <a:t>Output:Compile</a:t>
            </a:r>
            <a:r>
              <a:rPr lang="en-US" sz="1500" dirty="0">
                <a:solidFill>
                  <a:srgbClr val="FF0000"/>
                </a:solidFill>
              </a:rPr>
              <a:t> Time Error</a:t>
            </a:r>
            <a:endParaRPr lang="en-US" sz="1500" dirty="0"/>
          </a:p>
        </p:txBody>
      </p:sp>
    </p:spTree>
    <p:extLst>
      <p:ext uri="{BB962C8B-B14F-4D97-AF65-F5344CB8AC3E}">
        <p14:creationId xmlns:p14="http://schemas.microsoft.com/office/powerpoint/2010/main" val="59446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8760" b="20403"/>
          <a:stretch>
            <a:fillRect/>
          </a:stretch>
        </p:blipFill>
        <p:spPr bwMode="auto">
          <a:xfrm>
            <a:off x="0" y="971550"/>
            <a:ext cx="9144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txBox="1">
            <a:spLocks/>
          </p:cNvSpPr>
          <p:nvPr/>
        </p:nvSpPr>
        <p:spPr>
          <a:xfrm>
            <a:off x="152400" y="133350"/>
            <a:ext cx="8229600" cy="536971"/>
          </a:xfrm>
          <a:prstGeom prst="rect">
            <a:avLst/>
          </a:prstGeom>
        </p:spPr>
        <p:txBody>
          <a:bodyPr>
            <a:normAutofit fontScale="825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Data Types</a:t>
            </a:r>
          </a:p>
        </p:txBody>
      </p:sp>
    </p:spTree>
    <p:extLst>
      <p:ext uri="{BB962C8B-B14F-4D97-AF65-F5344CB8AC3E}">
        <p14:creationId xmlns:p14="http://schemas.microsoft.com/office/powerpoint/2010/main" val="1396297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final class</a:t>
            </a:r>
          </a:p>
        </p:txBody>
      </p:sp>
      <p:sp>
        <p:nvSpPr>
          <p:cNvPr id="3" name="Content Placeholder 2"/>
          <p:cNvSpPr>
            <a:spLocks noGrp="1"/>
          </p:cNvSpPr>
          <p:nvPr>
            <p:ph idx="1"/>
          </p:nvPr>
        </p:nvSpPr>
        <p:spPr>
          <a:xfrm>
            <a:off x="381000" y="742950"/>
            <a:ext cx="6172200" cy="381000"/>
          </a:xfrm>
        </p:spPr>
        <p:txBody>
          <a:bodyPr>
            <a:normAutofit/>
          </a:bodyPr>
          <a:lstStyle/>
          <a:p>
            <a:r>
              <a:rPr lang="en-US" sz="1800" dirty="0"/>
              <a:t>If you make any class as final, you cannot extend it.</a:t>
            </a:r>
            <a:endParaRPr lang="en-US"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80</a:t>
            </a:fld>
            <a:endParaRPr lang="en-US" dirty="0"/>
          </a:p>
        </p:txBody>
      </p:sp>
      <p:sp>
        <p:nvSpPr>
          <p:cNvPr id="4" name="Rectangle 3"/>
          <p:cNvSpPr/>
          <p:nvPr/>
        </p:nvSpPr>
        <p:spPr>
          <a:xfrm>
            <a:off x="685801" y="1214980"/>
            <a:ext cx="5105400" cy="339323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7F0055"/>
                </a:solidFill>
                <a:latin typeface="Courier New" pitchFamily="49" charset="0"/>
                <a:cs typeface="Courier New" pitchFamily="49" charset="0"/>
              </a:rPr>
              <a:t>final</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Bike</a:t>
            </a:r>
          </a:p>
          <a:p>
            <a:r>
              <a:rPr lang="en-US" sz="1200" b="1" dirty="0">
                <a:solidFill>
                  <a:srgbClr val="000000"/>
                </a:solidFill>
                <a:latin typeface="Courier New" pitchFamily="49" charset="0"/>
                <a:cs typeface="Courier New" pitchFamily="49" charset="0"/>
              </a:rPr>
              <a:t>{</a:t>
            </a:r>
          </a:p>
          <a:p>
            <a:endParaRPr lang="en-US" sz="1200" b="1" dirty="0">
              <a:solidFill>
                <a:srgbClr val="000000"/>
              </a:solidFill>
              <a:latin typeface="Courier New" pitchFamily="49" charset="0"/>
              <a:cs typeface="Courier New" pitchFamily="49" charset="0"/>
            </a:endParaRPr>
          </a:p>
          <a:p>
            <a:r>
              <a:rPr lang="en-US" sz="1200" b="1" dirty="0">
                <a:solidFill>
                  <a:srgbClr val="000000"/>
                </a:solidFill>
                <a:latin typeface="Courier New" pitchFamily="49" charset="0"/>
                <a:cs typeface="Courier New" pitchFamily="49" charset="0"/>
              </a:rPr>
              <a:t>}  </a:t>
            </a:r>
          </a:p>
          <a:p>
            <a:endParaRPr lang="en-US" sz="1200" b="1" dirty="0">
              <a:solidFill>
                <a:srgbClr val="7F0055"/>
              </a:solidFill>
              <a:latin typeface="Courier New" pitchFamily="49" charset="0"/>
              <a:cs typeface="Courier New" pitchFamily="49" charset="0"/>
            </a:endParaRPr>
          </a:p>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Honda1 </a:t>
            </a:r>
            <a:r>
              <a:rPr lang="en-US" sz="1200" b="1" dirty="0">
                <a:solidFill>
                  <a:srgbClr val="7F0055"/>
                </a:solidFill>
                <a:latin typeface="Courier New" pitchFamily="49" charset="0"/>
                <a:cs typeface="Courier New" pitchFamily="49" charset="0"/>
              </a:rPr>
              <a:t>extends</a:t>
            </a:r>
            <a:r>
              <a:rPr lang="en-US" sz="1200" b="1" dirty="0">
                <a:solidFill>
                  <a:srgbClr val="000000"/>
                </a:solidFill>
                <a:latin typeface="Courier New" pitchFamily="49" charset="0"/>
                <a:cs typeface="Courier New" pitchFamily="49" charset="0"/>
              </a:rPr>
              <a:t> Bike</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run()</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"running safely with 100kmph"</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Honda1 </a:t>
            </a:r>
            <a:r>
              <a:rPr lang="en-US" sz="1200" b="1" dirty="0" err="1">
                <a:solidFill>
                  <a:srgbClr val="000000"/>
                </a:solidFill>
                <a:latin typeface="Courier New" pitchFamily="49" charset="0"/>
                <a:cs typeface="Courier New" pitchFamily="49" charset="0"/>
              </a:rPr>
              <a:t>honda</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Honda();  </a:t>
            </a:r>
          </a:p>
          <a:p>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honda.run</a:t>
            </a:r>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p>
        </p:txBody>
      </p:sp>
      <p:sp>
        <p:nvSpPr>
          <p:cNvPr id="6" name="Rectangle 5"/>
          <p:cNvSpPr/>
          <p:nvPr/>
        </p:nvSpPr>
        <p:spPr>
          <a:xfrm>
            <a:off x="6019800" y="2647950"/>
            <a:ext cx="2681204" cy="346249"/>
          </a:xfrm>
          <a:prstGeom prst="rect">
            <a:avLst/>
          </a:prstGeom>
        </p:spPr>
        <p:txBody>
          <a:bodyPr wrap="square" lIns="68580" tIns="34290" rIns="68580" bIns="34290">
            <a:spAutoFit/>
          </a:bodyPr>
          <a:lstStyle/>
          <a:p>
            <a:pPr>
              <a:lnSpc>
                <a:spcPct val="120000"/>
              </a:lnSpc>
            </a:pPr>
            <a:r>
              <a:rPr lang="en-US" sz="1500" dirty="0" err="1">
                <a:solidFill>
                  <a:srgbClr val="FF0000"/>
                </a:solidFill>
              </a:rPr>
              <a:t>Output:Compile</a:t>
            </a:r>
            <a:r>
              <a:rPr lang="en-US" sz="1500" dirty="0">
                <a:solidFill>
                  <a:srgbClr val="FF0000"/>
                </a:solidFill>
              </a:rPr>
              <a:t> Time Error</a:t>
            </a:r>
            <a:endParaRPr lang="en-US" sz="1500" dirty="0"/>
          </a:p>
        </p:txBody>
      </p:sp>
    </p:spTree>
    <p:extLst>
      <p:ext uri="{BB962C8B-B14F-4D97-AF65-F5344CB8AC3E}">
        <p14:creationId xmlns:p14="http://schemas.microsoft.com/office/powerpoint/2010/main" val="19975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ü"/>
            </a:pPr>
            <a:r>
              <a:rPr lang="fr-FR" sz="2000" dirty="0"/>
              <a:t>Java Interfaces</a:t>
            </a:r>
          </a:p>
          <a:p>
            <a:pPr>
              <a:lnSpc>
                <a:spcPct val="150000"/>
              </a:lnSpc>
              <a:buFont typeface="Wingdings" pitchFamily="2" charset="2"/>
              <a:buChar char="ü"/>
            </a:pPr>
            <a:r>
              <a:rPr lang="fr-FR" sz="2000" dirty="0"/>
              <a:t>Java Packages</a:t>
            </a:r>
          </a:p>
          <a:p>
            <a:pPr>
              <a:lnSpc>
                <a:spcPct val="150000"/>
              </a:lnSpc>
              <a:buFont typeface="Wingdings" pitchFamily="2" charset="2"/>
              <a:buChar char="ü"/>
            </a:pPr>
            <a:r>
              <a:rPr lang="fr-FR" sz="2000" dirty="0"/>
              <a:t>Access modifier’s</a:t>
            </a:r>
          </a:p>
          <a:p>
            <a:pPr>
              <a:lnSpc>
                <a:spcPct val="150000"/>
              </a:lnSpc>
              <a:buFont typeface="Wingdings" pitchFamily="2" charset="2"/>
              <a:buChar char="ü"/>
            </a:pPr>
            <a:r>
              <a:rPr lang="fr-FR" sz="2000" dirty="0"/>
              <a:t>Exception Handling</a:t>
            </a:r>
          </a:p>
          <a:p>
            <a:endParaRPr lang="en-US"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Interface</a:t>
            </a:r>
          </a:p>
        </p:txBody>
      </p:sp>
      <p:sp>
        <p:nvSpPr>
          <p:cNvPr id="3" name="Content Placeholder 2"/>
          <p:cNvSpPr>
            <a:spLocks noGrp="1"/>
          </p:cNvSpPr>
          <p:nvPr>
            <p:ph idx="1"/>
          </p:nvPr>
        </p:nvSpPr>
        <p:spPr>
          <a:xfrm>
            <a:off x="457200" y="895350"/>
            <a:ext cx="7886700" cy="2016579"/>
          </a:xfrm>
        </p:spPr>
        <p:txBody>
          <a:bodyPr>
            <a:normAutofit fontScale="85000" lnSpcReduction="10000"/>
          </a:bodyPr>
          <a:lstStyle/>
          <a:p>
            <a:r>
              <a:rPr lang="en-US" sz="1500" dirty="0"/>
              <a:t>An </a:t>
            </a:r>
            <a:r>
              <a:rPr lang="en-US" sz="1500" b="1" dirty="0"/>
              <a:t>interface in java</a:t>
            </a:r>
            <a:r>
              <a:rPr lang="en-US" sz="1500" dirty="0"/>
              <a:t> is a blueprint of a class. </a:t>
            </a:r>
          </a:p>
          <a:p>
            <a:r>
              <a:rPr lang="en-US" sz="1500" dirty="0"/>
              <a:t>Interface contains </a:t>
            </a:r>
            <a:r>
              <a:rPr lang="en-US" sz="1500" b="1" dirty="0"/>
              <a:t>final and static variables</a:t>
            </a:r>
            <a:r>
              <a:rPr lang="en-US" sz="1500" dirty="0"/>
              <a:t>.</a:t>
            </a:r>
          </a:p>
          <a:p>
            <a:r>
              <a:rPr lang="en-US" sz="1500" dirty="0"/>
              <a:t>Interface contains </a:t>
            </a:r>
            <a:r>
              <a:rPr lang="en-US" sz="1500" b="1" dirty="0"/>
              <a:t>abstract methods</a:t>
            </a:r>
            <a:r>
              <a:rPr lang="en-US" sz="1500" dirty="0"/>
              <a:t>.</a:t>
            </a:r>
          </a:p>
          <a:p>
            <a:r>
              <a:rPr lang="en-US" sz="1500" dirty="0"/>
              <a:t>An </a:t>
            </a:r>
            <a:r>
              <a:rPr lang="en-US" sz="1500" b="1" dirty="0"/>
              <a:t>abstract method </a:t>
            </a:r>
            <a:r>
              <a:rPr lang="en-US" sz="1500" dirty="0"/>
              <a:t>is a method contains definition but not body.</a:t>
            </a:r>
          </a:p>
          <a:p>
            <a:r>
              <a:rPr lang="en-US" sz="1500" dirty="0"/>
              <a:t>Methods in interface are public by default.</a:t>
            </a:r>
          </a:p>
          <a:p>
            <a:r>
              <a:rPr lang="en-US" sz="1500" dirty="0"/>
              <a:t>Interface supports the functionality of multiple inheritance.</a:t>
            </a:r>
          </a:p>
          <a:p>
            <a:r>
              <a:rPr lang="en-US" sz="1500" dirty="0"/>
              <a:t>We can define interface with </a:t>
            </a:r>
            <a:r>
              <a:rPr lang="en-US" sz="1500" b="1" i="1" dirty="0"/>
              <a:t>interface</a:t>
            </a:r>
            <a:r>
              <a:rPr lang="en-US" sz="1500" dirty="0"/>
              <a:t> keyword.</a:t>
            </a:r>
          </a:p>
          <a:p>
            <a:r>
              <a:rPr lang="en-US" sz="1500" dirty="0"/>
              <a:t>A class extends another class, an interface extends another interface but a </a:t>
            </a:r>
            <a:r>
              <a:rPr lang="en-US" sz="1500" b="1" dirty="0"/>
              <a:t>class implements an interface</a:t>
            </a:r>
            <a:r>
              <a:rPr lang="en-US" sz="1500" dirty="0"/>
              <a:t>.</a:t>
            </a:r>
          </a:p>
          <a:p>
            <a:r>
              <a:rPr lang="en-US" sz="1500" dirty="0"/>
              <a:t>We can create Object reference for Interface but we cannot instantiate interface.</a:t>
            </a:r>
          </a:p>
          <a:p>
            <a:endParaRPr lang="en-US" sz="21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82</a:t>
            </a:fld>
            <a:endParaRPr lang="en-US" dirty="0"/>
          </a:p>
        </p:txBody>
      </p:sp>
      <p:grpSp>
        <p:nvGrpSpPr>
          <p:cNvPr id="4" name="Group 21"/>
          <p:cNvGrpSpPr/>
          <p:nvPr/>
        </p:nvGrpSpPr>
        <p:grpSpPr>
          <a:xfrm>
            <a:off x="1219200" y="3181350"/>
            <a:ext cx="4915832" cy="1066800"/>
            <a:chOff x="1143000" y="3105150"/>
            <a:chExt cx="5547348" cy="1219200"/>
          </a:xfrm>
        </p:grpSpPr>
        <p:grpSp>
          <p:nvGrpSpPr>
            <p:cNvPr id="8" name="Group 10"/>
            <p:cNvGrpSpPr/>
            <p:nvPr/>
          </p:nvGrpSpPr>
          <p:grpSpPr>
            <a:xfrm>
              <a:off x="1143000" y="3105150"/>
              <a:ext cx="1508748" cy="1219200"/>
              <a:chOff x="1143000" y="3105150"/>
              <a:chExt cx="1508748" cy="1219200"/>
            </a:xfrm>
          </p:grpSpPr>
          <p:sp>
            <p:nvSpPr>
              <p:cNvPr id="6" name="Rounded Rectangle 5"/>
              <p:cNvSpPr/>
              <p:nvPr/>
            </p:nvSpPr>
            <p:spPr>
              <a:xfrm>
                <a:off x="1143000" y="3105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class</a:t>
                </a:r>
              </a:p>
            </p:txBody>
          </p:sp>
          <p:sp>
            <p:nvSpPr>
              <p:cNvPr id="7" name="Rounded Rectangle 6"/>
              <p:cNvSpPr/>
              <p:nvPr/>
            </p:nvSpPr>
            <p:spPr>
              <a:xfrm>
                <a:off x="1143000" y="3867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class</a:t>
                </a:r>
              </a:p>
            </p:txBody>
          </p:sp>
          <p:cxnSp>
            <p:nvCxnSpPr>
              <p:cNvPr id="9" name="Straight Arrow Connector 8"/>
              <p:cNvCxnSpPr>
                <a:stCxn id="6" idx="2"/>
                <a:endCxn id="7"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1922386" y="3577180"/>
                <a:ext cx="729362" cy="298983"/>
              </a:xfrm>
              <a:prstGeom prst="rect">
                <a:avLst/>
              </a:prstGeom>
              <a:noFill/>
            </p:spPr>
            <p:txBody>
              <a:bodyPr wrap="none" rtlCol="0">
                <a:spAutoFit/>
              </a:bodyPr>
              <a:lstStyle/>
              <a:p>
                <a:r>
                  <a:rPr lang="en-US" sz="1100" b="1" dirty="0"/>
                  <a:t>extends</a:t>
                </a:r>
              </a:p>
            </p:txBody>
          </p:sp>
        </p:grpSp>
        <p:grpSp>
          <p:nvGrpSpPr>
            <p:cNvPr id="11" name="Group 11"/>
            <p:cNvGrpSpPr/>
            <p:nvPr/>
          </p:nvGrpSpPr>
          <p:grpSpPr>
            <a:xfrm>
              <a:off x="3048000" y="3105150"/>
              <a:ext cx="1776470" cy="1219200"/>
              <a:chOff x="1143000" y="3105150"/>
              <a:chExt cx="1776470" cy="1219200"/>
            </a:xfrm>
          </p:grpSpPr>
          <p:sp>
            <p:nvSpPr>
              <p:cNvPr id="13" name="Rounded Rectangle 12"/>
              <p:cNvSpPr/>
              <p:nvPr/>
            </p:nvSpPr>
            <p:spPr>
              <a:xfrm>
                <a:off x="1143000" y="3105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sp>
            <p:nvSpPr>
              <p:cNvPr id="14" name="Rounded Rectangle 13"/>
              <p:cNvSpPr/>
              <p:nvPr/>
            </p:nvSpPr>
            <p:spPr>
              <a:xfrm>
                <a:off x="1143000" y="3867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class</a:t>
                </a:r>
              </a:p>
            </p:txBody>
          </p:sp>
          <p:cxnSp>
            <p:nvCxnSpPr>
              <p:cNvPr id="15" name="Straight Arrow Connector 14"/>
              <p:cNvCxnSpPr>
                <a:stCxn id="13" idx="2"/>
                <a:endCxn id="14"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1922386" y="3577180"/>
                <a:ext cx="997084" cy="298983"/>
              </a:xfrm>
              <a:prstGeom prst="rect">
                <a:avLst/>
              </a:prstGeom>
              <a:noFill/>
            </p:spPr>
            <p:txBody>
              <a:bodyPr wrap="none" rtlCol="0">
                <a:spAutoFit/>
              </a:bodyPr>
              <a:lstStyle/>
              <a:p>
                <a:r>
                  <a:rPr lang="en-US" sz="1100" b="1" dirty="0"/>
                  <a:t>implements</a:t>
                </a:r>
              </a:p>
            </p:txBody>
          </p:sp>
        </p:grpSp>
        <p:grpSp>
          <p:nvGrpSpPr>
            <p:cNvPr id="12" name="Group 16"/>
            <p:cNvGrpSpPr/>
            <p:nvPr/>
          </p:nvGrpSpPr>
          <p:grpSpPr>
            <a:xfrm>
              <a:off x="5181600" y="3105150"/>
              <a:ext cx="1508748" cy="1219200"/>
              <a:chOff x="1143000" y="3105150"/>
              <a:chExt cx="1508748" cy="1219200"/>
            </a:xfrm>
          </p:grpSpPr>
          <p:sp>
            <p:nvSpPr>
              <p:cNvPr id="18" name="Rounded Rectangle 17"/>
              <p:cNvSpPr/>
              <p:nvPr/>
            </p:nvSpPr>
            <p:spPr>
              <a:xfrm>
                <a:off x="1143000" y="3105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sp>
            <p:nvSpPr>
              <p:cNvPr id="19" name="Rounded Rectangle 18"/>
              <p:cNvSpPr/>
              <p:nvPr/>
            </p:nvSpPr>
            <p:spPr>
              <a:xfrm>
                <a:off x="1143000" y="3867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cxnSp>
            <p:nvCxnSpPr>
              <p:cNvPr id="20" name="Straight Arrow Connector 19"/>
              <p:cNvCxnSpPr>
                <a:stCxn id="18" idx="2"/>
                <a:endCxn id="19"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1922386" y="3577180"/>
                <a:ext cx="729362" cy="298983"/>
              </a:xfrm>
              <a:prstGeom prst="rect">
                <a:avLst/>
              </a:prstGeom>
              <a:noFill/>
            </p:spPr>
            <p:txBody>
              <a:bodyPr wrap="none" rtlCol="0">
                <a:spAutoFit/>
              </a:bodyPr>
              <a:lstStyle/>
              <a:p>
                <a:r>
                  <a:rPr lang="en-US" sz="1100" b="1" dirty="0"/>
                  <a:t>extends</a:t>
                </a:r>
              </a:p>
            </p:txBody>
          </p:sp>
        </p:grpSp>
      </p:grpSp>
    </p:spTree>
    <p:extLst>
      <p:ext uri="{BB962C8B-B14F-4D97-AF65-F5344CB8AC3E}">
        <p14:creationId xmlns:p14="http://schemas.microsoft.com/office/powerpoint/2010/main" val="142751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Java Interface</a:t>
            </a:r>
          </a:p>
        </p:txBody>
      </p:sp>
      <p:grpSp>
        <p:nvGrpSpPr>
          <p:cNvPr id="3" name="Group 3"/>
          <p:cNvGrpSpPr/>
          <p:nvPr/>
        </p:nvGrpSpPr>
        <p:grpSpPr>
          <a:xfrm>
            <a:off x="609600" y="1047750"/>
            <a:ext cx="7620000" cy="1066800"/>
            <a:chOff x="1143000" y="3105150"/>
            <a:chExt cx="5503302" cy="1219200"/>
          </a:xfrm>
        </p:grpSpPr>
        <p:grpSp>
          <p:nvGrpSpPr>
            <p:cNvPr id="4" name="Group 10"/>
            <p:cNvGrpSpPr/>
            <p:nvPr/>
          </p:nvGrpSpPr>
          <p:grpSpPr>
            <a:xfrm>
              <a:off x="1143000" y="3105150"/>
              <a:ext cx="1464702" cy="1219200"/>
              <a:chOff x="1143000" y="3105150"/>
              <a:chExt cx="1464702" cy="1219200"/>
            </a:xfrm>
          </p:grpSpPr>
          <p:sp>
            <p:nvSpPr>
              <p:cNvPr id="16" name="Rounded Rectangle 15"/>
              <p:cNvSpPr/>
              <p:nvPr/>
            </p:nvSpPr>
            <p:spPr>
              <a:xfrm>
                <a:off x="1143000" y="3105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class</a:t>
                </a:r>
              </a:p>
            </p:txBody>
          </p:sp>
          <p:sp>
            <p:nvSpPr>
              <p:cNvPr id="17" name="Rounded Rectangle 16"/>
              <p:cNvSpPr/>
              <p:nvPr/>
            </p:nvSpPr>
            <p:spPr>
              <a:xfrm>
                <a:off x="1143000" y="3867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class</a:t>
                </a:r>
              </a:p>
            </p:txBody>
          </p:sp>
          <p:cxnSp>
            <p:nvCxnSpPr>
              <p:cNvPr id="18" name="Straight Arrow Connector 17"/>
              <p:cNvCxnSpPr>
                <a:stCxn id="16" idx="2"/>
                <a:endCxn id="17"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TextBox 18"/>
              <p:cNvSpPr txBox="1"/>
              <p:nvPr/>
            </p:nvSpPr>
            <p:spPr>
              <a:xfrm>
                <a:off x="1922386" y="3577180"/>
                <a:ext cx="685316" cy="276999"/>
              </a:xfrm>
              <a:prstGeom prst="rect">
                <a:avLst/>
              </a:prstGeom>
              <a:noFill/>
            </p:spPr>
            <p:txBody>
              <a:bodyPr wrap="none" rtlCol="0">
                <a:spAutoFit/>
              </a:bodyPr>
              <a:lstStyle/>
              <a:p>
                <a:r>
                  <a:rPr lang="en-US" sz="1200" b="1" dirty="0"/>
                  <a:t>extends</a:t>
                </a:r>
              </a:p>
            </p:txBody>
          </p:sp>
        </p:grpSp>
        <p:grpSp>
          <p:nvGrpSpPr>
            <p:cNvPr id="5" name="Group 11"/>
            <p:cNvGrpSpPr/>
            <p:nvPr/>
          </p:nvGrpSpPr>
          <p:grpSpPr>
            <a:xfrm>
              <a:off x="3048000" y="3105150"/>
              <a:ext cx="1670881" cy="1219200"/>
              <a:chOff x="1143000" y="3105150"/>
              <a:chExt cx="1670881" cy="1219200"/>
            </a:xfrm>
          </p:grpSpPr>
          <p:sp>
            <p:nvSpPr>
              <p:cNvPr id="12" name="Rounded Rectangle 11"/>
              <p:cNvSpPr/>
              <p:nvPr/>
            </p:nvSpPr>
            <p:spPr>
              <a:xfrm>
                <a:off x="1143000" y="3105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interface</a:t>
                </a:r>
              </a:p>
            </p:txBody>
          </p:sp>
          <p:sp>
            <p:nvSpPr>
              <p:cNvPr id="13" name="Rounded Rectangle 12"/>
              <p:cNvSpPr/>
              <p:nvPr/>
            </p:nvSpPr>
            <p:spPr>
              <a:xfrm>
                <a:off x="1143000" y="3867150"/>
                <a:ext cx="1371600" cy="457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class</a:t>
                </a:r>
              </a:p>
            </p:txBody>
          </p:sp>
          <p:cxnSp>
            <p:nvCxnSpPr>
              <p:cNvPr id="14" name="Straight Arrow Connector 13"/>
              <p:cNvCxnSpPr>
                <a:stCxn id="12" idx="2"/>
                <a:endCxn id="13"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1869199" y="3577180"/>
                <a:ext cx="944682" cy="276999"/>
              </a:xfrm>
              <a:prstGeom prst="rect">
                <a:avLst/>
              </a:prstGeom>
              <a:noFill/>
            </p:spPr>
            <p:txBody>
              <a:bodyPr wrap="none" rtlCol="0">
                <a:spAutoFit/>
              </a:bodyPr>
              <a:lstStyle/>
              <a:p>
                <a:r>
                  <a:rPr lang="en-US" sz="1200" b="1" dirty="0"/>
                  <a:t>implements</a:t>
                </a:r>
              </a:p>
            </p:txBody>
          </p:sp>
        </p:grpSp>
        <p:grpSp>
          <p:nvGrpSpPr>
            <p:cNvPr id="6" name="Group 16"/>
            <p:cNvGrpSpPr/>
            <p:nvPr/>
          </p:nvGrpSpPr>
          <p:grpSpPr>
            <a:xfrm>
              <a:off x="5181600" y="3105150"/>
              <a:ext cx="1464702" cy="1219200"/>
              <a:chOff x="1143000" y="3105150"/>
              <a:chExt cx="1464702" cy="1219200"/>
            </a:xfrm>
          </p:grpSpPr>
          <p:sp>
            <p:nvSpPr>
              <p:cNvPr id="8" name="Rounded Rectangle 7"/>
              <p:cNvSpPr/>
              <p:nvPr/>
            </p:nvSpPr>
            <p:spPr>
              <a:xfrm>
                <a:off x="1143000" y="3105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interface</a:t>
                </a:r>
              </a:p>
            </p:txBody>
          </p:sp>
          <p:sp>
            <p:nvSpPr>
              <p:cNvPr id="9" name="Rounded Rectangle 8"/>
              <p:cNvSpPr/>
              <p:nvPr/>
            </p:nvSpPr>
            <p:spPr>
              <a:xfrm>
                <a:off x="1143000" y="3867150"/>
                <a:ext cx="1371600" cy="457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interface</a:t>
                </a:r>
              </a:p>
            </p:txBody>
          </p:sp>
          <p:cxnSp>
            <p:nvCxnSpPr>
              <p:cNvPr id="10" name="Straight Arrow Connector 9"/>
              <p:cNvCxnSpPr>
                <a:stCxn id="8" idx="2"/>
                <a:endCxn id="9" idx="0"/>
              </p:cNvCxnSpPr>
              <p:nvPr/>
            </p:nvCxnSpPr>
            <p:spPr>
              <a:xfrm rot="5400000">
                <a:off x="1676400" y="3714750"/>
                <a:ext cx="304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1922386" y="3577180"/>
                <a:ext cx="685316" cy="276999"/>
              </a:xfrm>
              <a:prstGeom prst="rect">
                <a:avLst/>
              </a:prstGeom>
              <a:noFill/>
            </p:spPr>
            <p:txBody>
              <a:bodyPr wrap="none" rtlCol="0">
                <a:spAutoFit/>
              </a:bodyPr>
              <a:lstStyle/>
              <a:p>
                <a:r>
                  <a:rPr lang="en-US" sz="1200" b="1" dirty="0"/>
                  <a:t>extends</a:t>
                </a:r>
              </a:p>
            </p:txBody>
          </p:sp>
        </p:grpSp>
      </p:grpSp>
      <p:sp>
        <p:nvSpPr>
          <p:cNvPr id="20" name="Rectangle 19"/>
          <p:cNvSpPr/>
          <p:nvPr/>
        </p:nvSpPr>
        <p:spPr>
          <a:xfrm>
            <a:off x="533400" y="2266950"/>
            <a:ext cx="2057400" cy="224676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dirty="0">
                <a:solidFill>
                  <a:srgbClr val="7F0055"/>
                </a:solidFill>
                <a:latin typeface="Consolas" panose="020B0609020204030204" pitchFamily="49" charset="0"/>
              </a:rPr>
              <a:t>class</a:t>
            </a:r>
            <a:r>
              <a:rPr lang="en-US" sz="1400" dirty="0">
                <a:solidFill>
                  <a:srgbClr val="000000"/>
                </a:solidFill>
                <a:latin typeface="Consolas" panose="020B0609020204030204" pitchFamily="49" charset="0"/>
              </a:rPr>
              <a:t> A</a:t>
            </a:r>
          </a:p>
          <a:p>
            <a:r>
              <a:rPr lang="en-US" sz="1400" dirty="0">
                <a:solidFill>
                  <a:srgbClr val="000000"/>
                </a:solidFill>
                <a:latin typeface="Consolas" panose="020B0609020204030204" pitchFamily="49" charset="0"/>
              </a:rPr>
              <a:t>{  </a:t>
            </a:r>
          </a:p>
          <a:p>
            <a:r>
              <a:rPr lang="en-US" sz="1400" dirty="0">
                <a:solidFill>
                  <a:schemeClr val="accent3">
                    <a:lumMod val="50000"/>
                  </a:schemeClr>
                </a:solidFill>
                <a:latin typeface="Consolas" panose="020B0609020204030204" pitchFamily="49" charset="0"/>
              </a:rPr>
              <a:t>//Variables</a:t>
            </a:r>
          </a:p>
          <a:p>
            <a:r>
              <a:rPr lang="en-US" sz="1400" dirty="0">
                <a:solidFill>
                  <a:schemeClr val="accent3">
                    <a:lumMod val="50000"/>
                  </a:schemeClr>
                </a:solidFill>
                <a:latin typeface="Consolas" panose="020B0609020204030204" pitchFamily="49" charset="0"/>
              </a:rPr>
              <a:t>//Methods</a:t>
            </a:r>
          </a:p>
          <a:p>
            <a:r>
              <a:rPr lang="en-US" sz="1400" dirty="0">
                <a:solidFill>
                  <a:srgbClr val="000000"/>
                </a:solidFill>
                <a:latin typeface="Consolas" panose="020B0609020204030204" pitchFamily="49" charset="0"/>
              </a:rPr>
              <a:t>}  </a:t>
            </a:r>
          </a:p>
          <a:p>
            <a:r>
              <a:rPr lang="en-US" sz="1400" dirty="0">
                <a:solidFill>
                  <a:srgbClr val="7F0055"/>
                </a:solidFill>
                <a:latin typeface="Consolas" panose="020B0609020204030204" pitchFamily="49" charset="0"/>
              </a:rPr>
              <a:t>class</a:t>
            </a:r>
            <a:r>
              <a:rPr lang="en-US" sz="1400" dirty="0">
                <a:solidFill>
                  <a:srgbClr val="000000"/>
                </a:solidFill>
                <a:latin typeface="Consolas" panose="020B0609020204030204" pitchFamily="49" charset="0"/>
              </a:rPr>
              <a:t> B </a:t>
            </a:r>
            <a:r>
              <a:rPr lang="en-US" sz="1400" dirty="0">
                <a:solidFill>
                  <a:srgbClr val="7F0055"/>
                </a:solidFill>
                <a:latin typeface="Consolas" panose="020B0609020204030204" pitchFamily="49" charset="0"/>
              </a:rPr>
              <a:t>extends</a:t>
            </a:r>
            <a:r>
              <a:rPr lang="en-US" sz="1400" dirty="0">
                <a:solidFill>
                  <a:srgbClr val="000000"/>
                </a:solidFill>
                <a:latin typeface="Consolas" panose="020B0609020204030204" pitchFamily="49" charset="0"/>
              </a:rPr>
              <a:t> A</a:t>
            </a:r>
          </a:p>
          <a:p>
            <a:r>
              <a:rPr lang="en-US" sz="1400" dirty="0">
                <a:solidFill>
                  <a:srgbClr val="000000"/>
                </a:solidFill>
                <a:latin typeface="Consolas" panose="020B0609020204030204" pitchFamily="49" charset="0"/>
              </a:rPr>
              <a:t>{  </a:t>
            </a:r>
          </a:p>
          <a:p>
            <a:r>
              <a:rPr lang="en-US" sz="1400" dirty="0">
                <a:solidFill>
                  <a:schemeClr val="accent3">
                    <a:lumMod val="50000"/>
                  </a:schemeClr>
                </a:solidFill>
                <a:latin typeface="Consolas" panose="020B0609020204030204" pitchFamily="49" charset="0"/>
              </a:rPr>
              <a:t>//Variables</a:t>
            </a:r>
          </a:p>
          <a:p>
            <a:r>
              <a:rPr lang="en-US" sz="1400" dirty="0">
                <a:solidFill>
                  <a:schemeClr val="accent3">
                    <a:lumMod val="50000"/>
                  </a:schemeClr>
                </a:solidFill>
                <a:latin typeface="Consolas" panose="020B0609020204030204" pitchFamily="49" charset="0"/>
              </a:rPr>
              <a:t>//Methods</a:t>
            </a:r>
          </a:p>
          <a:p>
            <a:r>
              <a:rPr lang="en-US" sz="1400" dirty="0">
                <a:solidFill>
                  <a:srgbClr val="000000"/>
                </a:solidFill>
                <a:latin typeface="Consolas" panose="020B0609020204030204" pitchFamily="49" charset="0"/>
              </a:rPr>
              <a:t>}  </a:t>
            </a:r>
          </a:p>
        </p:txBody>
      </p:sp>
      <p:sp>
        <p:nvSpPr>
          <p:cNvPr id="21" name="Rectangle 20"/>
          <p:cNvSpPr/>
          <p:nvPr/>
        </p:nvSpPr>
        <p:spPr>
          <a:xfrm>
            <a:off x="3048000" y="2343150"/>
            <a:ext cx="2667000" cy="2031325"/>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solidFill>
                  <a:srgbClr val="7F0055"/>
                </a:solidFill>
                <a:latin typeface="Consolas" panose="020B0609020204030204" pitchFamily="49" charset="0"/>
              </a:rPr>
              <a:t>interface</a:t>
            </a:r>
            <a:r>
              <a:rPr lang="en-US" sz="1400" dirty="0">
                <a:solidFill>
                  <a:srgbClr val="000000"/>
                </a:solidFill>
                <a:latin typeface="Consolas" panose="020B0609020204030204" pitchFamily="49" charset="0"/>
              </a:rPr>
              <a:t> I</a:t>
            </a:r>
          </a:p>
          <a:p>
            <a:r>
              <a:rPr lang="en-US" sz="1400" dirty="0">
                <a:solidFill>
                  <a:srgbClr val="000000"/>
                </a:solidFill>
                <a:latin typeface="Consolas" panose="020B0609020204030204" pitchFamily="49" charset="0"/>
              </a:rPr>
              <a:t>{  </a:t>
            </a:r>
          </a:p>
          <a:p>
            <a:r>
              <a:rPr lang="en-US" sz="1400" dirty="0">
                <a:solidFill>
                  <a:schemeClr val="accent3">
                    <a:lumMod val="50000"/>
                  </a:schemeClr>
                </a:solidFill>
                <a:latin typeface="Consolas" panose="020B0609020204030204" pitchFamily="49" charset="0"/>
              </a:rPr>
              <a:t>//abstract methods</a:t>
            </a:r>
          </a:p>
          <a:p>
            <a:r>
              <a:rPr lang="en-US" sz="1400" dirty="0">
                <a:solidFill>
                  <a:schemeClr val="accent3">
                    <a:lumMod val="50000"/>
                  </a:schemeClr>
                </a:solidFill>
                <a:latin typeface="Consolas" panose="020B0609020204030204" pitchFamily="49" charset="0"/>
              </a:rPr>
              <a:t>//final static variables</a:t>
            </a:r>
          </a:p>
          <a:p>
            <a:r>
              <a:rPr lang="en-US" sz="1400" dirty="0">
                <a:solidFill>
                  <a:srgbClr val="000000"/>
                </a:solidFill>
                <a:latin typeface="Consolas" panose="020B0609020204030204" pitchFamily="49" charset="0"/>
              </a:rPr>
              <a:t>}  </a:t>
            </a:r>
          </a:p>
          <a:p>
            <a:r>
              <a:rPr lang="en-US" sz="1400" dirty="0">
                <a:solidFill>
                  <a:srgbClr val="7F0055"/>
                </a:solidFill>
                <a:latin typeface="Consolas" panose="020B0609020204030204" pitchFamily="49" charset="0"/>
              </a:rPr>
              <a:t>class</a:t>
            </a:r>
            <a:r>
              <a:rPr lang="en-US" sz="1400" dirty="0">
                <a:solidFill>
                  <a:srgbClr val="000000"/>
                </a:solidFill>
                <a:latin typeface="Consolas" panose="020B0609020204030204" pitchFamily="49" charset="0"/>
              </a:rPr>
              <a:t> B </a:t>
            </a:r>
            <a:r>
              <a:rPr lang="en-US" sz="1400" dirty="0">
                <a:solidFill>
                  <a:srgbClr val="7F0055"/>
                </a:solidFill>
                <a:latin typeface="Consolas" panose="020B0609020204030204" pitchFamily="49" charset="0"/>
              </a:rPr>
              <a:t>implements</a:t>
            </a:r>
            <a:r>
              <a:rPr lang="en-US" sz="1400" dirty="0">
                <a:solidFill>
                  <a:srgbClr val="000000"/>
                </a:solidFill>
                <a:latin typeface="Consolas" panose="020B0609020204030204" pitchFamily="49" charset="0"/>
              </a:rPr>
              <a:t> I</a:t>
            </a:r>
          </a:p>
          <a:p>
            <a:r>
              <a:rPr lang="en-US" sz="1400" dirty="0">
                <a:solidFill>
                  <a:srgbClr val="000000"/>
                </a:solidFill>
                <a:latin typeface="Consolas" panose="020B0609020204030204" pitchFamily="49" charset="0"/>
              </a:rPr>
              <a:t>{  </a:t>
            </a:r>
          </a:p>
          <a:p>
            <a:r>
              <a:rPr lang="en-US" sz="1400" dirty="0">
                <a:solidFill>
                  <a:schemeClr val="accent3">
                    <a:lumMod val="50000"/>
                  </a:schemeClr>
                </a:solidFill>
                <a:latin typeface="Consolas" panose="020B0609020204030204" pitchFamily="49" charset="0"/>
              </a:rPr>
              <a:t>//Method implementation;</a:t>
            </a:r>
          </a:p>
          <a:p>
            <a:r>
              <a:rPr lang="en-US" sz="1400" dirty="0">
                <a:solidFill>
                  <a:srgbClr val="000000"/>
                </a:solidFill>
                <a:latin typeface="Consolas" panose="020B0609020204030204" pitchFamily="49" charset="0"/>
              </a:rPr>
              <a:t>}  </a:t>
            </a:r>
          </a:p>
        </p:txBody>
      </p:sp>
      <p:sp>
        <p:nvSpPr>
          <p:cNvPr id="22" name="Rectangle 21"/>
          <p:cNvSpPr/>
          <p:nvPr/>
        </p:nvSpPr>
        <p:spPr>
          <a:xfrm>
            <a:off x="6096000" y="2266950"/>
            <a:ext cx="2438400" cy="2354491"/>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050" dirty="0">
                <a:solidFill>
                  <a:srgbClr val="7F0055"/>
                </a:solidFill>
                <a:latin typeface="Consolas" panose="020B0609020204030204" pitchFamily="49" charset="0"/>
              </a:rPr>
              <a:t>interface</a:t>
            </a:r>
            <a:r>
              <a:rPr lang="en-US" sz="1050" dirty="0">
                <a:solidFill>
                  <a:srgbClr val="000000"/>
                </a:solidFill>
                <a:latin typeface="Consolas" panose="020B0609020204030204" pitchFamily="49" charset="0"/>
              </a:rPr>
              <a:t> I1</a:t>
            </a:r>
          </a:p>
          <a:p>
            <a:r>
              <a:rPr lang="en-US" sz="1050" dirty="0">
                <a:solidFill>
                  <a:srgbClr val="000000"/>
                </a:solidFill>
                <a:latin typeface="Consolas" panose="020B0609020204030204" pitchFamily="49" charset="0"/>
              </a:rPr>
              <a:t>{  </a:t>
            </a:r>
          </a:p>
          <a:p>
            <a:r>
              <a:rPr lang="en-US" sz="1050" dirty="0">
                <a:solidFill>
                  <a:schemeClr val="accent3">
                    <a:lumMod val="50000"/>
                  </a:schemeClr>
                </a:solidFill>
                <a:latin typeface="Consolas" panose="020B0609020204030204" pitchFamily="49" charset="0"/>
              </a:rPr>
              <a:t>//abstract methods</a:t>
            </a:r>
          </a:p>
          <a:p>
            <a:r>
              <a:rPr lang="en-US" sz="1050" dirty="0">
                <a:solidFill>
                  <a:schemeClr val="accent3">
                    <a:lumMod val="50000"/>
                  </a:schemeClr>
                </a:solidFill>
                <a:latin typeface="Consolas" panose="020B0609020204030204" pitchFamily="49" charset="0"/>
              </a:rPr>
              <a:t>//final static variables</a:t>
            </a:r>
          </a:p>
          <a:p>
            <a:r>
              <a:rPr lang="en-US" sz="1050" dirty="0">
                <a:solidFill>
                  <a:srgbClr val="000000"/>
                </a:solidFill>
                <a:latin typeface="Consolas" panose="020B0609020204030204" pitchFamily="49" charset="0"/>
              </a:rPr>
              <a:t>}  </a:t>
            </a:r>
          </a:p>
          <a:p>
            <a:r>
              <a:rPr lang="en-US" sz="1050" dirty="0">
                <a:solidFill>
                  <a:srgbClr val="7F0055"/>
                </a:solidFill>
                <a:latin typeface="Consolas" panose="020B0609020204030204" pitchFamily="49" charset="0"/>
              </a:rPr>
              <a:t>Interface </a:t>
            </a:r>
            <a:r>
              <a:rPr lang="en-US" sz="1050" dirty="0">
                <a:solidFill>
                  <a:srgbClr val="000000"/>
                </a:solidFill>
                <a:latin typeface="Consolas" panose="020B0609020204030204" pitchFamily="49" charset="0"/>
              </a:rPr>
              <a:t>I2 </a:t>
            </a:r>
            <a:r>
              <a:rPr lang="en-US" sz="1050" dirty="0">
                <a:solidFill>
                  <a:srgbClr val="7F0055"/>
                </a:solidFill>
                <a:latin typeface="Consolas" panose="020B0609020204030204" pitchFamily="49" charset="0"/>
              </a:rPr>
              <a:t>extends</a:t>
            </a:r>
            <a:r>
              <a:rPr lang="en-US" sz="1050" dirty="0">
                <a:solidFill>
                  <a:srgbClr val="000000"/>
                </a:solidFill>
                <a:latin typeface="Consolas" panose="020B0609020204030204" pitchFamily="49" charset="0"/>
              </a:rPr>
              <a:t> I1</a:t>
            </a:r>
          </a:p>
          <a:p>
            <a:r>
              <a:rPr lang="en-US" sz="1050" dirty="0">
                <a:solidFill>
                  <a:srgbClr val="000000"/>
                </a:solidFill>
                <a:latin typeface="Consolas" panose="020B0609020204030204" pitchFamily="49" charset="0"/>
              </a:rPr>
              <a:t>{  </a:t>
            </a:r>
          </a:p>
          <a:p>
            <a:r>
              <a:rPr lang="en-US" sz="1050" dirty="0">
                <a:solidFill>
                  <a:schemeClr val="accent3">
                    <a:lumMod val="50000"/>
                  </a:schemeClr>
                </a:solidFill>
                <a:latin typeface="Consolas" panose="020B0609020204030204" pitchFamily="49" charset="0"/>
              </a:rPr>
              <a:t>//abstract methods</a:t>
            </a:r>
          </a:p>
          <a:p>
            <a:r>
              <a:rPr lang="en-US" sz="1050" dirty="0">
                <a:solidFill>
                  <a:schemeClr val="accent3">
                    <a:lumMod val="50000"/>
                  </a:schemeClr>
                </a:solidFill>
                <a:latin typeface="Consolas" panose="020B0609020204030204" pitchFamily="49" charset="0"/>
              </a:rPr>
              <a:t>//final static variables</a:t>
            </a:r>
          </a:p>
          <a:p>
            <a:r>
              <a:rPr lang="en-US" sz="1050" dirty="0">
                <a:solidFill>
                  <a:srgbClr val="000000"/>
                </a:solidFill>
                <a:latin typeface="Consolas" panose="020B0609020204030204" pitchFamily="49" charset="0"/>
              </a:rPr>
              <a:t>}  </a:t>
            </a:r>
          </a:p>
          <a:p>
            <a:r>
              <a:rPr lang="en-US" sz="1050" dirty="0">
                <a:solidFill>
                  <a:srgbClr val="7F0055"/>
                </a:solidFill>
                <a:latin typeface="Consolas" panose="020B0609020204030204" pitchFamily="49" charset="0"/>
              </a:rPr>
              <a:t>class</a:t>
            </a:r>
            <a:r>
              <a:rPr lang="en-US" sz="1050" dirty="0">
                <a:solidFill>
                  <a:srgbClr val="000000"/>
                </a:solidFill>
                <a:latin typeface="Consolas" panose="020B0609020204030204" pitchFamily="49" charset="0"/>
              </a:rPr>
              <a:t> B </a:t>
            </a:r>
            <a:r>
              <a:rPr lang="en-US" sz="1050" dirty="0">
                <a:solidFill>
                  <a:srgbClr val="7F0055"/>
                </a:solidFill>
                <a:latin typeface="Consolas" panose="020B0609020204030204" pitchFamily="49" charset="0"/>
              </a:rPr>
              <a:t>implements</a:t>
            </a:r>
            <a:r>
              <a:rPr lang="en-US" sz="1050" dirty="0">
                <a:solidFill>
                  <a:srgbClr val="000000"/>
                </a:solidFill>
                <a:latin typeface="Consolas" panose="020B0609020204030204" pitchFamily="49" charset="0"/>
              </a:rPr>
              <a:t> I2</a:t>
            </a:r>
          </a:p>
          <a:p>
            <a:r>
              <a:rPr lang="en-US" sz="1050" dirty="0">
                <a:solidFill>
                  <a:srgbClr val="000000"/>
                </a:solidFill>
                <a:latin typeface="Consolas" panose="020B0609020204030204" pitchFamily="49" charset="0"/>
              </a:rPr>
              <a:t>{  </a:t>
            </a:r>
          </a:p>
          <a:p>
            <a:r>
              <a:rPr lang="en-US" sz="1050" dirty="0">
                <a:solidFill>
                  <a:schemeClr val="accent3">
                    <a:lumMod val="50000"/>
                  </a:schemeClr>
                </a:solidFill>
                <a:latin typeface="Consolas" panose="020B0609020204030204" pitchFamily="49" charset="0"/>
              </a:rPr>
              <a:t>//Methods implementation;</a:t>
            </a:r>
          </a:p>
          <a:p>
            <a:r>
              <a:rPr lang="en-US" sz="1050" dirty="0">
                <a:solidFill>
                  <a:srgbClr val="000000"/>
                </a:solidFill>
                <a:latin typeface="Consolas" panose="020B0609020204030204" pitchFamily="49"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a:bodyPr>
          <a:lstStyle/>
          <a:p>
            <a:r>
              <a:rPr lang="en-US" sz="3200" dirty="0"/>
              <a:t>Multiple Inheritance in Java by Interface</a:t>
            </a:r>
          </a:p>
        </p:txBody>
      </p:sp>
      <p:grpSp>
        <p:nvGrpSpPr>
          <p:cNvPr id="3" name="Group 14"/>
          <p:cNvGrpSpPr/>
          <p:nvPr/>
        </p:nvGrpSpPr>
        <p:grpSpPr>
          <a:xfrm>
            <a:off x="609600" y="1047750"/>
            <a:ext cx="2397934" cy="1219200"/>
            <a:chOff x="609600" y="1200150"/>
            <a:chExt cx="3394808" cy="1752600"/>
          </a:xfrm>
        </p:grpSpPr>
        <p:sp>
          <p:nvSpPr>
            <p:cNvPr id="5" name="Rounded Rectangle 4"/>
            <p:cNvSpPr/>
            <p:nvPr/>
          </p:nvSpPr>
          <p:spPr>
            <a:xfrm>
              <a:off x="609600" y="1200150"/>
              <a:ext cx="13716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sp>
          <p:nvSpPr>
            <p:cNvPr id="6" name="Rounded Rectangle 5"/>
            <p:cNvSpPr/>
            <p:nvPr/>
          </p:nvSpPr>
          <p:spPr>
            <a:xfrm>
              <a:off x="2362200" y="1200150"/>
              <a:ext cx="13716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sp>
          <p:nvSpPr>
            <p:cNvPr id="7" name="Rounded Rectangle 6"/>
            <p:cNvSpPr/>
            <p:nvPr/>
          </p:nvSpPr>
          <p:spPr>
            <a:xfrm>
              <a:off x="1447800" y="2571750"/>
              <a:ext cx="1371600" cy="381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class</a:t>
              </a:r>
            </a:p>
          </p:txBody>
        </p:sp>
        <p:cxnSp>
          <p:nvCxnSpPr>
            <p:cNvPr id="9" name="Straight Arrow Connector 8"/>
            <p:cNvCxnSpPr>
              <a:stCxn id="5" idx="2"/>
              <a:endCxn id="7" idx="0"/>
            </p:cNvCxnSpPr>
            <p:nvPr/>
          </p:nvCxnSpPr>
          <p:spPr>
            <a:xfrm rot="16200000" flipH="1">
              <a:off x="1219200" y="1657350"/>
              <a:ext cx="990600" cy="83820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6" idx="2"/>
              <a:endCxn id="7" idx="0"/>
            </p:cNvCxnSpPr>
            <p:nvPr/>
          </p:nvCxnSpPr>
          <p:spPr>
            <a:xfrm rot="5400000">
              <a:off x="2095500" y="1619250"/>
              <a:ext cx="990600" cy="91440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2667001" y="1962150"/>
              <a:ext cx="1337407" cy="398186"/>
            </a:xfrm>
            <a:prstGeom prst="rect">
              <a:avLst/>
            </a:prstGeom>
            <a:noFill/>
          </p:spPr>
          <p:txBody>
            <a:bodyPr wrap="none" rtlCol="0">
              <a:spAutoFit/>
            </a:bodyPr>
            <a:lstStyle/>
            <a:p>
              <a:r>
                <a:rPr lang="en-US" sz="1200" b="1" dirty="0"/>
                <a:t>implements</a:t>
              </a:r>
            </a:p>
          </p:txBody>
        </p:sp>
      </p:grpSp>
      <p:grpSp>
        <p:nvGrpSpPr>
          <p:cNvPr id="4" name="Group 37"/>
          <p:cNvGrpSpPr/>
          <p:nvPr/>
        </p:nvGrpSpPr>
        <p:grpSpPr>
          <a:xfrm>
            <a:off x="5029200" y="971550"/>
            <a:ext cx="2152731" cy="1600200"/>
            <a:chOff x="4724400" y="895350"/>
            <a:chExt cx="3394691" cy="2133600"/>
          </a:xfrm>
        </p:grpSpPr>
        <p:sp>
          <p:nvSpPr>
            <p:cNvPr id="18" name="Rounded Rectangle 17"/>
            <p:cNvSpPr/>
            <p:nvPr/>
          </p:nvSpPr>
          <p:spPr>
            <a:xfrm>
              <a:off x="6477000" y="895350"/>
              <a:ext cx="13716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grpSp>
          <p:nvGrpSpPr>
            <p:cNvPr id="8" name="Group 36"/>
            <p:cNvGrpSpPr/>
            <p:nvPr/>
          </p:nvGrpSpPr>
          <p:grpSpPr>
            <a:xfrm>
              <a:off x="4724400" y="895350"/>
              <a:ext cx="3394691" cy="2133600"/>
              <a:chOff x="4724400" y="895350"/>
              <a:chExt cx="3394691" cy="2133600"/>
            </a:xfrm>
          </p:grpSpPr>
          <p:sp>
            <p:nvSpPr>
              <p:cNvPr id="17" name="Rounded Rectangle 16"/>
              <p:cNvSpPr/>
              <p:nvPr/>
            </p:nvSpPr>
            <p:spPr>
              <a:xfrm>
                <a:off x="4724400" y="895350"/>
                <a:ext cx="13716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sp>
            <p:nvSpPr>
              <p:cNvPr id="19" name="Rounded Rectangle 18"/>
              <p:cNvSpPr/>
              <p:nvPr/>
            </p:nvSpPr>
            <p:spPr>
              <a:xfrm>
                <a:off x="5562600" y="1885950"/>
                <a:ext cx="13716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t>interface</a:t>
                </a:r>
              </a:p>
            </p:txBody>
          </p:sp>
          <p:cxnSp>
            <p:nvCxnSpPr>
              <p:cNvPr id="20" name="Straight Arrow Connector 19"/>
              <p:cNvCxnSpPr/>
              <p:nvPr/>
            </p:nvCxnSpPr>
            <p:spPr>
              <a:xfrm rot="16200000" flipH="1">
                <a:off x="5638800" y="1276350"/>
                <a:ext cx="609600" cy="60960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rot="5400000">
                <a:off x="6210300" y="1314450"/>
                <a:ext cx="609600" cy="53340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6629400" y="1504950"/>
                <a:ext cx="1080690" cy="369332"/>
              </a:xfrm>
              <a:prstGeom prst="rect">
                <a:avLst/>
              </a:prstGeom>
              <a:noFill/>
            </p:spPr>
            <p:txBody>
              <a:bodyPr wrap="none" rtlCol="0">
                <a:spAutoFit/>
              </a:bodyPr>
              <a:lstStyle/>
              <a:p>
                <a:r>
                  <a:rPr lang="en-US" sz="1200" b="1" dirty="0"/>
                  <a:t>extends</a:t>
                </a:r>
              </a:p>
            </p:txBody>
          </p:sp>
          <p:sp>
            <p:nvSpPr>
              <p:cNvPr id="23" name="Rounded Rectangle 22"/>
              <p:cNvSpPr/>
              <p:nvPr/>
            </p:nvSpPr>
            <p:spPr>
              <a:xfrm>
                <a:off x="5638800" y="2647950"/>
                <a:ext cx="1371600" cy="381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class</a:t>
                </a:r>
              </a:p>
            </p:txBody>
          </p:sp>
          <p:cxnSp>
            <p:nvCxnSpPr>
              <p:cNvPr id="24" name="Straight Arrow Connector 23"/>
              <p:cNvCxnSpPr/>
              <p:nvPr/>
            </p:nvCxnSpPr>
            <p:spPr>
              <a:xfrm rot="5400000">
                <a:off x="6057900" y="2457450"/>
                <a:ext cx="381794" cy="794"/>
              </a:xfrm>
              <a:prstGeom prst="straightConnector1">
                <a:avLst/>
              </a:prstGeom>
              <a:ln>
                <a:prstDash val="sysDot"/>
                <a:tailEnd type="arrow"/>
              </a:ln>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6629400" y="2266950"/>
                <a:ext cx="1489691" cy="369332"/>
              </a:xfrm>
              <a:prstGeom prst="rect">
                <a:avLst/>
              </a:prstGeom>
              <a:noFill/>
            </p:spPr>
            <p:txBody>
              <a:bodyPr wrap="none" rtlCol="0">
                <a:spAutoFit/>
              </a:bodyPr>
              <a:lstStyle/>
              <a:p>
                <a:r>
                  <a:rPr lang="en-US" sz="1200" b="1" dirty="0"/>
                  <a:t>implements</a:t>
                </a:r>
              </a:p>
            </p:txBody>
          </p:sp>
        </p:grpSp>
      </p:grpSp>
      <p:sp>
        <p:nvSpPr>
          <p:cNvPr id="30" name="TextBox 29"/>
          <p:cNvSpPr txBox="1"/>
          <p:nvPr/>
        </p:nvSpPr>
        <p:spPr>
          <a:xfrm>
            <a:off x="381000" y="2495550"/>
            <a:ext cx="3359509" cy="954107"/>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sz="1400" dirty="0"/>
              <a:t>class A </a:t>
            </a:r>
            <a:r>
              <a:rPr lang="en-US" sz="1400" dirty="0">
                <a:solidFill>
                  <a:srgbClr val="FF0000"/>
                </a:solidFill>
              </a:rPr>
              <a:t>implements</a:t>
            </a:r>
            <a:r>
              <a:rPr lang="en-US" sz="1400" dirty="0"/>
              <a:t> </a:t>
            </a:r>
            <a:r>
              <a:rPr lang="en-US" sz="1400" dirty="0">
                <a:solidFill>
                  <a:srgbClr val="000000"/>
                </a:solidFill>
                <a:latin typeface="Consolas" panose="020B0609020204030204" pitchFamily="49" charset="0"/>
              </a:rPr>
              <a:t>I</a:t>
            </a:r>
            <a:r>
              <a:rPr lang="en-US" sz="1400" dirty="0"/>
              <a:t>1, </a:t>
            </a:r>
            <a:r>
              <a:rPr lang="en-US" sz="1400" dirty="0">
                <a:solidFill>
                  <a:srgbClr val="000000"/>
                </a:solidFill>
                <a:latin typeface="Consolas" panose="020B0609020204030204" pitchFamily="49" charset="0"/>
              </a:rPr>
              <a:t>I</a:t>
            </a:r>
            <a:r>
              <a:rPr lang="en-US" sz="1400" dirty="0"/>
              <a:t>2</a:t>
            </a:r>
          </a:p>
          <a:p>
            <a:r>
              <a:rPr lang="en-US" sz="1400" dirty="0"/>
              <a:t>{</a:t>
            </a:r>
          </a:p>
          <a:p>
            <a:r>
              <a:rPr lang="en-US" sz="1400" dirty="0">
                <a:solidFill>
                  <a:schemeClr val="accent3">
                    <a:lumMod val="50000"/>
                  </a:schemeClr>
                </a:solidFill>
              </a:rPr>
              <a:t>//Implement all the methods from </a:t>
            </a:r>
            <a:r>
              <a:rPr lang="en-US" sz="1400" dirty="0">
                <a:solidFill>
                  <a:schemeClr val="accent3">
                    <a:lumMod val="50000"/>
                  </a:schemeClr>
                </a:solidFill>
                <a:latin typeface="Consolas" panose="020B0609020204030204" pitchFamily="49" charset="0"/>
              </a:rPr>
              <a:t>I</a:t>
            </a:r>
            <a:r>
              <a:rPr lang="en-US" sz="1400" dirty="0">
                <a:solidFill>
                  <a:schemeClr val="accent3">
                    <a:lumMod val="50000"/>
                  </a:schemeClr>
                </a:solidFill>
              </a:rPr>
              <a:t>1 &amp; </a:t>
            </a:r>
            <a:r>
              <a:rPr lang="en-US" sz="1400" dirty="0">
                <a:solidFill>
                  <a:schemeClr val="accent3">
                    <a:lumMod val="50000"/>
                  </a:schemeClr>
                </a:solidFill>
                <a:latin typeface="Consolas" panose="020B0609020204030204" pitchFamily="49" charset="0"/>
              </a:rPr>
              <a:t>I</a:t>
            </a:r>
            <a:r>
              <a:rPr lang="en-US" sz="1400" dirty="0">
                <a:solidFill>
                  <a:schemeClr val="accent3">
                    <a:lumMod val="50000"/>
                  </a:schemeClr>
                </a:solidFill>
              </a:rPr>
              <a:t>2 </a:t>
            </a:r>
          </a:p>
          <a:p>
            <a:r>
              <a:rPr lang="en-US" sz="1400" dirty="0"/>
              <a:t>}</a:t>
            </a:r>
          </a:p>
        </p:txBody>
      </p:sp>
      <p:sp>
        <p:nvSpPr>
          <p:cNvPr id="31" name="TextBox 30"/>
          <p:cNvSpPr txBox="1"/>
          <p:nvPr/>
        </p:nvSpPr>
        <p:spPr>
          <a:xfrm>
            <a:off x="4800600" y="2724150"/>
            <a:ext cx="3276600" cy="1754326"/>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200" dirty="0"/>
              <a:t>interface </a:t>
            </a:r>
            <a:r>
              <a:rPr lang="en-US" sz="1200" dirty="0">
                <a:solidFill>
                  <a:srgbClr val="000000"/>
                </a:solidFill>
                <a:latin typeface="Consolas" panose="020B0609020204030204" pitchFamily="49" charset="0"/>
              </a:rPr>
              <a:t>I </a:t>
            </a:r>
            <a:r>
              <a:rPr lang="en-US" sz="1200" dirty="0">
                <a:solidFill>
                  <a:srgbClr val="FF0000"/>
                </a:solidFill>
                <a:latin typeface="Consolas" panose="020B0609020204030204" pitchFamily="49" charset="0"/>
              </a:rPr>
              <a:t>extends</a:t>
            </a:r>
            <a:r>
              <a:rPr lang="en-US" sz="1200" dirty="0"/>
              <a:t> </a:t>
            </a:r>
            <a:r>
              <a:rPr lang="en-US" sz="1200" dirty="0">
                <a:solidFill>
                  <a:srgbClr val="000000"/>
                </a:solidFill>
                <a:latin typeface="Consolas" panose="020B0609020204030204" pitchFamily="49" charset="0"/>
              </a:rPr>
              <a:t>I</a:t>
            </a:r>
            <a:r>
              <a:rPr lang="en-US" sz="1200" dirty="0"/>
              <a:t>1, </a:t>
            </a:r>
            <a:r>
              <a:rPr lang="en-US" sz="1200" dirty="0">
                <a:solidFill>
                  <a:srgbClr val="000000"/>
                </a:solidFill>
                <a:latin typeface="Consolas" panose="020B0609020204030204" pitchFamily="49" charset="0"/>
              </a:rPr>
              <a:t>I</a:t>
            </a:r>
            <a:r>
              <a:rPr lang="en-US" sz="1200" dirty="0"/>
              <a:t>2</a:t>
            </a:r>
          </a:p>
          <a:p>
            <a:r>
              <a:rPr lang="en-US" sz="1200" dirty="0"/>
              <a:t>{</a:t>
            </a:r>
          </a:p>
          <a:p>
            <a:r>
              <a:rPr lang="en-US" sz="1200" dirty="0">
                <a:solidFill>
                  <a:schemeClr val="accent3">
                    <a:lumMod val="50000"/>
                  </a:schemeClr>
                </a:solidFill>
              </a:rPr>
              <a:t>//final static variables</a:t>
            </a:r>
          </a:p>
          <a:p>
            <a:r>
              <a:rPr lang="en-US" sz="1200" dirty="0">
                <a:solidFill>
                  <a:schemeClr val="accent3">
                    <a:lumMod val="50000"/>
                  </a:schemeClr>
                </a:solidFill>
              </a:rPr>
              <a:t>//abstract methods</a:t>
            </a:r>
          </a:p>
          <a:p>
            <a:r>
              <a:rPr lang="en-US" sz="1200" dirty="0"/>
              <a:t>}</a:t>
            </a:r>
          </a:p>
          <a:p>
            <a:r>
              <a:rPr lang="en-US" sz="1200" dirty="0"/>
              <a:t>class A </a:t>
            </a:r>
            <a:r>
              <a:rPr lang="en-US" sz="1200" dirty="0">
                <a:solidFill>
                  <a:srgbClr val="FF0000"/>
                </a:solidFill>
              </a:rPr>
              <a:t>implements</a:t>
            </a:r>
            <a:r>
              <a:rPr lang="en-US" sz="1200" dirty="0"/>
              <a:t> </a:t>
            </a:r>
            <a:r>
              <a:rPr lang="en-US" sz="1200" dirty="0">
                <a:solidFill>
                  <a:srgbClr val="000000"/>
                </a:solidFill>
                <a:latin typeface="Consolas" panose="020B0609020204030204" pitchFamily="49" charset="0"/>
              </a:rPr>
              <a:t>I</a:t>
            </a:r>
            <a:endParaRPr lang="en-US" sz="1200" dirty="0"/>
          </a:p>
          <a:p>
            <a:r>
              <a:rPr lang="en-US" sz="1200" dirty="0"/>
              <a:t>{</a:t>
            </a:r>
          </a:p>
          <a:p>
            <a:r>
              <a:rPr lang="en-US" sz="1200" dirty="0">
                <a:solidFill>
                  <a:schemeClr val="accent3">
                    <a:lumMod val="50000"/>
                  </a:schemeClr>
                </a:solidFill>
              </a:rPr>
              <a:t>//Implement all the methods from </a:t>
            </a:r>
            <a:r>
              <a:rPr lang="en-US" sz="1200" dirty="0">
                <a:solidFill>
                  <a:schemeClr val="accent3">
                    <a:lumMod val="50000"/>
                  </a:schemeClr>
                </a:solidFill>
                <a:latin typeface="Consolas" panose="020B0609020204030204" pitchFamily="49" charset="0"/>
              </a:rPr>
              <a:t>I</a:t>
            </a:r>
          </a:p>
          <a:p>
            <a:r>
              <a:rPr lang="en-US" sz="1200"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Java Packages</a:t>
            </a:r>
          </a:p>
        </p:txBody>
      </p:sp>
      <p:sp>
        <p:nvSpPr>
          <p:cNvPr id="3" name="Content Placeholder 2"/>
          <p:cNvSpPr>
            <a:spLocks noGrp="1"/>
          </p:cNvSpPr>
          <p:nvPr>
            <p:ph idx="1"/>
          </p:nvPr>
        </p:nvSpPr>
        <p:spPr/>
        <p:txBody>
          <a:bodyPr>
            <a:normAutofit/>
          </a:bodyPr>
          <a:lstStyle/>
          <a:p>
            <a:r>
              <a:rPr lang="en-US" sz="1800" dirty="0"/>
              <a:t>A </a:t>
            </a:r>
            <a:r>
              <a:rPr lang="en-US" sz="1800" b="1" dirty="0"/>
              <a:t>java package</a:t>
            </a:r>
            <a:r>
              <a:rPr lang="en-US" sz="1800" dirty="0"/>
              <a:t> is a group of similar types of classes, interfaces and sub-packages.</a:t>
            </a:r>
          </a:p>
          <a:p>
            <a:r>
              <a:rPr lang="en-US" sz="1800" dirty="0"/>
              <a:t>Package in java can be categorized in two forms.</a:t>
            </a:r>
          </a:p>
          <a:p>
            <a:pPr lvl="1">
              <a:buFont typeface="Wingdings" pitchFamily="2" charset="2"/>
              <a:buChar char="Ø"/>
            </a:pPr>
            <a:r>
              <a:rPr lang="en-US" sz="1800" dirty="0"/>
              <a:t>Built-in package</a:t>
            </a:r>
          </a:p>
          <a:p>
            <a:pPr lvl="1">
              <a:buFont typeface="Wingdings" pitchFamily="2" charset="2"/>
              <a:buChar char="Ø"/>
            </a:pPr>
            <a:r>
              <a:rPr lang="en-US" sz="1800" dirty="0"/>
              <a:t>User-defined package</a:t>
            </a:r>
            <a:endParaRPr lang="en-US" sz="1400" dirty="0"/>
          </a:p>
          <a:p>
            <a:r>
              <a:rPr lang="en-US" sz="1800" dirty="0"/>
              <a:t>There are many built-in packages such as java, </a:t>
            </a:r>
            <a:r>
              <a:rPr lang="en-US" sz="1800" dirty="0" err="1"/>
              <a:t>lang</a:t>
            </a:r>
            <a:r>
              <a:rPr lang="en-US" sz="1800" dirty="0"/>
              <a:t>, </a:t>
            </a:r>
            <a:r>
              <a:rPr lang="en-US" sz="1800" dirty="0" err="1"/>
              <a:t>awt</a:t>
            </a:r>
            <a:r>
              <a:rPr lang="en-US" sz="1800" dirty="0"/>
              <a:t>, </a:t>
            </a:r>
            <a:r>
              <a:rPr lang="en-US" sz="1800" dirty="0" err="1"/>
              <a:t>javax</a:t>
            </a:r>
            <a:r>
              <a:rPr lang="en-US" sz="1800" dirty="0"/>
              <a:t>, swing, net, </a:t>
            </a:r>
            <a:r>
              <a:rPr lang="en-US" sz="1800" dirty="0" err="1"/>
              <a:t>io</a:t>
            </a:r>
            <a:r>
              <a:rPr lang="en-US" sz="1800" dirty="0"/>
              <a:t>, </a:t>
            </a:r>
            <a:r>
              <a:rPr lang="en-US" sz="1800" dirty="0" err="1"/>
              <a:t>util</a:t>
            </a:r>
            <a:r>
              <a:rPr lang="en-US" sz="1800" dirty="0"/>
              <a:t>, sql etc.</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85</a:t>
            </a:fld>
            <a:endParaRPr lang="en-US" dirty="0"/>
          </a:p>
        </p:txBody>
      </p:sp>
    </p:spTree>
    <p:extLst>
      <p:ext uri="{BB962C8B-B14F-4D97-AF65-F5344CB8AC3E}">
        <p14:creationId xmlns:p14="http://schemas.microsoft.com/office/powerpoint/2010/main" val="12003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Autofit/>
          </a:bodyPr>
          <a:lstStyle/>
          <a:p>
            <a:pPr algn="l"/>
            <a:r>
              <a:rPr lang="en-US" sz="3600" dirty="0"/>
              <a:t>Access package from another package</a:t>
            </a:r>
          </a:p>
        </p:txBody>
      </p:sp>
      <p:sp>
        <p:nvSpPr>
          <p:cNvPr id="3" name="Content Placeholder 2"/>
          <p:cNvSpPr>
            <a:spLocks noGrp="1"/>
          </p:cNvSpPr>
          <p:nvPr>
            <p:ph idx="1"/>
          </p:nvPr>
        </p:nvSpPr>
        <p:spPr/>
        <p:txBody>
          <a:bodyPr>
            <a:normAutofit/>
          </a:bodyPr>
          <a:lstStyle/>
          <a:p>
            <a:r>
              <a:rPr lang="en-US" sz="2100" dirty="0"/>
              <a:t>There are two ways to access the package from outside the package.</a:t>
            </a:r>
          </a:p>
          <a:p>
            <a:pPr lvl="1">
              <a:buFont typeface="Wingdings" pitchFamily="2" charset="2"/>
              <a:buChar char="Ø"/>
            </a:pPr>
            <a:r>
              <a:rPr lang="en-US" sz="2000" dirty="0"/>
              <a:t>import package.*;</a:t>
            </a:r>
          </a:p>
          <a:p>
            <a:pPr lvl="1">
              <a:buFont typeface="Wingdings" pitchFamily="2" charset="2"/>
              <a:buChar char="Ø"/>
            </a:pPr>
            <a:r>
              <a:rPr lang="en-US" sz="2000" dirty="0"/>
              <a:t>import </a:t>
            </a:r>
            <a:r>
              <a:rPr lang="en-US" sz="2000" dirty="0" err="1"/>
              <a:t>package.classname</a:t>
            </a:r>
            <a:r>
              <a:rPr lang="en-US" sz="2000" dirty="0"/>
              <a:t>;</a:t>
            </a:r>
          </a:p>
          <a:p>
            <a:endParaRPr lang="en-US" sz="21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86</a:t>
            </a:fld>
            <a:endParaRPr lang="en-US" dirty="0"/>
          </a:p>
        </p:txBody>
      </p:sp>
    </p:spTree>
    <p:extLst>
      <p:ext uri="{BB962C8B-B14F-4D97-AF65-F5344CB8AC3E}">
        <p14:creationId xmlns:p14="http://schemas.microsoft.com/office/powerpoint/2010/main" val="423251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852" y="29021"/>
            <a:ext cx="8229600" cy="613171"/>
          </a:xfrm>
        </p:spPr>
        <p:txBody>
          <a:bodyPr>
            <a:normAutofit fontScale="90000"/>
          </a:bodyPr>
          <a:lstStyle/>
          <a:p>
            <a:r>
              <a:rPr lang="en-US" dirty="0"/>
              <a:t>Access Modifiers in java</a:t>
            </a:r>
          </a:p>
        </p:txBody>
      </p:sp>
      <p:sp>
        <p:nvSpPr>
          <p:cNvPr id="3" name="Content Placeholder 2"/>
          <p:cNvSpPr>
            <a:spLocks noGrp="1"/>
          </p:cNvSpPr>
          <p:nvPr>
            <p:ph idx="1"/>
          </p:nvPr>
        </p:nvSpPr>
        <p:spPr>
          <a:xfrm>
            <a:off x="228600" y="895350"/>
            <a:ext cx="8686800" cy="3699273"/>
          </a:xfrm>
        </p:spPr>
        <p:txBody>
          <a:bodyPr>
            <a:normAutofit/>
          </a:bodyPr>
          <a:lstStyle/>
          <a:p>
            <a:r>
              <a:rPr lang="en-US" sz="1800" dirty="0"/>
              <a:t>The access modifiers in java specifies accessibility (scope) of a data member, method, constructor or class.</a:t>
            </a:r>
          </a:p>
          <a:p>
            <a:r>
              <a:rPr lang="en-US" sz="1800" dirty="0"/>
              <a:t>There are 4 types of java access modifiers:</a:t>
            </a:r>
          </a:p>
          <a:p>
            <a:pPr lvl="1">
              <a:buFont typeface="Wingdings" pitchFamily="2" charset="2"/>
              <a:buChar char="Ø"/>
            </a:pPr>
            <a:r>
              <a:rPr lang="en-US" sz="1600" dirty="0"/>
              <a:t>private</a:t>
            </a:r>
          </a:p>
          <a:p>
            <a:pPr lvl="1">
              <a:buFont typeface="Wingdings" pitchFamily="2" charset="2"/>
              <a:buChar char="Ø"/>
            </a:pPr>
            <a:r>
              <a:rPr lang="en-US" sz="1600" dirty="0"/>
              <a:t>default</a:t>
            </a:r>
          </a:p>
          <a:p>
            <a:pPr lvl="1">
              <a:buFont typeface="Wingdings" pitchFamily="2" charset="2"/>
              <a:buChar char="Ø"/>
            </a:pPr>
            <a:r>
              <a:rPr lang="en-US" sz="1600" dirty="0"/>
              <a:t>protected</a:t>
            </a:r>
          </a:p>
          <a:p>
            <a:pPr lvl="1">
              <a:buFont typeface="Wingdings" pitchFamily="2" charset="2"/>
              <a:buChar char="Ø"/>
            </a:pPr>
            <a:r>
              <a:rPr lang="en-US" sz="1600" dirty="0"/>
              <a:t>public</a:t>
            </a:r>
            <a:endParaRPr lang="en-US" sz="1500" dirty="0"/>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87</a:t>
            </a:fld>
            <a:endParaRPr lang="en-US" dirty="0"/>
          </a:p>
        </p:txBody>
      </p:sp>
    </p:spTree>
    <p:extLst>
      <p:ext uri="{BB962C8B-B14F-4D97-AF65-F5344CB8AC3E}">
        <p14:creationId xmlns:p14="http://schemas.microsoft.com/office/powerpoint/2010/main" val="271497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private access modifier</a:t>
            </a:r>
          </a:p>
        </p:txBody>
      </p:sp>
      <p:sp>
        <p:nvSpPr>
          <p:cNvPr id="3" name="Content Placeholder 2"/>
          <p:cNvSpPr>
            <a:spLocks noGrp="1"/>
          </p:cNvSpPr>
          <p:nvPr>
            <p:ph idx="1"/>
          </p:nvPr>
        </p:nvSpPr>
        <p:spPr>
          <a:xfrm>
            <a:off x="838200" y="1276350"/>
            <a:ext cx="6324600" cy="3048000"/>
          </a:xfrm>
          <a:ln/>
        </p:spPr>
        <p:style>
          <a:lnRef idx="2">
            <a:schemeClr val="accent5"/>
          </a:lnRef>
          <a:fillRef idx="1">
            <a:schemeClr val="lt1"/>
          </a:fillRef>
          <a:effectRef idx="0">
            <a:schemeClr val="accent5"/>
          </a:effectRef>
          <a:fontRef idx="minor">
            <a:schemeClr val="dk1"/>
          </a:fontRef>
        </p:style>
        <p:txBody>
          <a:bodyPr>
            <a:normAutofit fontScale="40000" lnSpcReduction="20000"/>
          </a:bodyPr>
          <a:lstStyle/>
          <a:p>
            <a:pPr marL="0" indent="0">
              <a:lnSpc>
                <a:spcPct val="120000"/>
              </a:lnSpc>
              <a:spcBef>
                <a:spcPts val="0"/>
              </a:spcBef>
              <a:buNone/>
            </a:pPr>
            <a:r>
              <a:rPr lang="en-US" b="1" dirty="0">
                <a:latin typeface="Courier New" pitchFamily="49" charset="0"/>
                <a:cs typeface="Courier New" pitchFamily="49" charset="0"/>
              </a:rPr>
              <a:t>class A{  </a:t>
            </a:r>
          </a:p>
          <a:p>
            <a:pPr marL="0" indent="0">
              <a:lnSpc>
                <a:spcPct val="120000"/>
              </a:lnSpc>
              <a:spcBef>
                <a:spcPts val="0"/>
              </a:spcBef>
              <a:buNone/>
            </a:pPr>
            <a:r>
              <a:rPr lang="en-US" b="1" dirty="0">
                <a:solidFill>
                  <a:schemeClr val="accent6"/>
                </a:solidFill>
                <a:latin typeface="Courier New" pitchFamily="49" charset="0"/>
                <a:cs typeface="Courier New" pitchFamily="49" charset="0"/>
              </a:rPr>
              <a:t>private </a:t>
            </a:r>
            <a:r>
              <a:rPr lang="en-US" b="1" dirty="0">
                <a:latin typeface="Courier New" pitchFamily="49" charset="0"/>
                <a:cs typeface="Courier New" pitchFamily="49" charset="0"/>
              </a:rPr>
              <a:t>int data=40;  </a:t>
            </a:r>
          </a:p>
          <a:p>
            <a:pPr marL="0" indent="0">
              <a:lnSpc>
                <a:spcPct val="120000"/>
              </a:lnSpc>
              <a:spcBef>
                <a:spcPts val="0"/>
              </a:spcBef>
              <a:buNone/>
            </a:pPr>
            <a:r>
              <a:rPr lang="en-US" b="1" dirty="0">
                <a:solidFill>
                  <a:schemeClr val="accent6"/>
                </a:solidFill>
                <a:latin typeface="Courier New" pitchFamily="49" charset="0"/>
                <a:cs typeface="Courier New" pitchFamily="49" charset="0"/>
              </a:rPr>
              <a:t>private</a:t>
            </a:r>
            <a:r>
              <a:rPr lang="en-US" b="1" dirty="0">
                <a:latin typeface="Courier New" pitchFamily="49" charset="0"/>
                <a:cs typeface="Courier New" pitchFamily="49" charset="0"/>
              </a:rPr>
              <a:t> void </a:t>
            </a:r>
            <a:r>
              <a:rPr lang="en-US" b="1" dirty="0" err="1">
                <a:latin typeface="Courier New" pitchFamily="49" charset="0"/>
                <a:cs typeface="Courier New" pitchFamily="49" charset="0"/>
              </a:rPr>
              <a:t>msg</a:t>
            </a:r>
            <a:r>
              <a:rPr lang="en-US" b="1" dirty="0">
                <a:latin typeface="Courier New" pitchFamily="49" charset="0"/>
                <a:cs typeface="Courier New" pitchFamily="49" charset="0"/>
              </a:rPr>
              <a:t>(){</a:t>
            </a:r>
          </a:p>
          <a:p>
            <a:pPr marL="0" indent="0">
              <a:lnSpc>
                <a:spcPct val="120000"/>
              </a:lnSpc>
              <a:spcBef>
                <a:spcPts val="0"/>
              </a:spcBef>
              <a:buNone/>
            </a:pPr>
            <a:r>
              <a:rPr lang="en-US" b="1" dirty="0" err="1">
                <a:latin typeface="Courier New" pitchFamily="49" charset="0"/>
                <a:cs typeface="Courier New" pitchFamily="49" charset="0"/>
              </a:rPr>
              <a:t>System.out.println</a:t>
            </a:r>
            <a:r>
              <a:rPr lang="en-US" b="1" dirty="0">
                <a:latin typeface="Courier New" pitchFamily="49" charset="0"/>
                <a:cs typeface="Courier New" pitchFamily="49" charset="0"/>
              </a:rPr>
              <a:t>("Hello java");</a:t>
            </a:r>
          </a:p>
          <a:p>
            <a:pPr marL="0" indent="0">
              <a:lnSpc>
                <a:spcPct val="120000"/>
              </a:lnSpc>
              <a:spcBef>
                <a:spcPts val="0"/>
              </a:spcBef>
              <a:buNone/>
            </a:pPr>
            <a:r>
              <a:rPr lang="en-US" b="1" dirty="0">
                <a:latin typeface="Courier New" pitchFamily="49" charset="0"/>
                <a:cs typeface="Courier New" pitchFamily="49" charset="0"/>
              </a:rPr>
              <a:t>}  </a:t>
            </a:r>
          </a:p>
          <a:p>
            <a:pPr marL="0" indent="0">
              <a:lnSpc>
                <a:spcPct val="120000"/>
              </a:lnSpc>
              <a:spcBef>
                <a:spcPts val="0"/>
              </a:spcBef>
              <a:buNone/>
            </a:pPr>
            <a:r>
              <a:rPr lang="en-US" b="1" dirty="0">
                <a:latin typeface="Courier New" pitchFamily="49" charset="0"/>
                <a:cs typeface="Courier New" pitchFamily="49" charset="0"/>
              </a:rPr>
              <a:t>}  </a:t>
            </a:r>
          </a:p>
          <a:p>
            <a:pPr marL="0" indent="0">
              <a:lnSpc>
                <a:spcPct val="120000"/>
              </a:lnSpc>
              <a:spcBef>
                <a:spcPts val="0"/>
              </a:spcBef>
              <a:buNone/>
            </a:pPr>
            <a:r>
              <a:rPr lang="en-US" b="1" dirty="0">
                <a:latin typeface="Courier New" pitchFamily="49" charset="0"/>
                <a:cs typeface="Courier New" pitchFamily="49" charset="0"/>
              </a:rPr>
              <a:t>  </a:t>
            </a:r>
          </a:p>
          <a:p>
            <a:pPr marL="0" indent="0">
              <a:lnSpc>
                <a:spcPct val="120000"/>
              </a:lnSpc>
              <a:spcBef>
                <a:spcPts val="0"/>
              </a:spcBef>
              <a:buNone/>
            </a:pPr>
            <a:r>
              <a:rPr lang="en-US" b="1" dirty="0">
                <a:latin typeface="Courier New" pitchFamily="49" charset="0"/>
                <a:cs typeface="Courier New" pitchFamily="49" charset="0"/>
              </a:rPr>
              <a:t>public class Simple{  </a:t>
            </a:r>
          </a:p>
          <a:p>
            <a:pPr marL="0" indent="0">
              <a:lnSpc>
                <a:spcPct val="120000"/>
              </a:lnSpc>
              <a:spcBef>
                <a:spcPts val="0"/>
              </a:spcBef>
              <a:buNone/>
            </a:pPr>
            <a:r>
              <a:rPr lang="en-US" b="1" dirty="0">
                <a:latin typeface="Courier New" pitchFamily="49" charset="0"/>
                <a:cs typeface="Courier New" pitchFamily="49" charset="0"/>
              </a:rPr>
              <a:t> public static void main(String </a:t>
            </a:r>
            <a:r>
              <a:rPr lang="en-US" b="1" dirty="0" err="1">
                <a:latin typeface="Courier New" pitchFamily="49" charset="0"/>
                <a:cs typeface="Courier New" pitchFamily="49" charset="0"/>
              </a:rPr>
              <a:t>args</a:t>
            </a:r>
            <a:r>
              <a:rPr lang="en-US" b="1" dirty="0">
                <a:latin typeface="Courier New" pitchFamily="49" charset="0"/>
                <a:cs typeface="Courier New" pitchFamily="49" charset="0"/>
              </a:rPr>
              <a:t>[]){  </a:t>
            </a:r>
          </a:p>
          <a:p>
            <a:pPr marL="0" indent="0">
              <a:lnSpc>
                <a:spcPct val="120000"/>
              </a:lnSpc>
              <a:spcBef>
                <a:spcPts val="0"/>
              </a:spcBef>
              <a:buNone/>
            </a:pPr>
            <a:r>
              <a:rPr lang="en-US" b="1" dirty="0">
                <a:latin typeface="Courier New" pitchFamily="49" charset="0"/>
                <a:cs typeface="Courier New" pitchFamily="49" charset="0"/>
              </a:rPr>
              <a:t>   A </a:t>
            </a:r>
            <a:r>
              <a:rPr lang="en-US" b="1" dirty="0" err="1">
                <a:latin typeface="Courier New" pitchFamily="49" charset="0"/>
                <a:cs typeface="Courier New" pitchFamily="49" charset="0"/>
              </a:rPr>
              <a:t>obj</a:t>
            </a:r>
            <a:r>
              <a:rPr lang="en-US" b="1" dirty="0">
                <a:latin typeface="Courier New" pitchFamily="49" charset="0"/>
                <a:cs typeface="Courier New" pitchFamily="49" charset="0"/>
              </a:rPr>
              <a:t>=new A();  </a:t>
            </a:r>
          </a:p>
          <a:p>
            <a:pPr marL="0" indent="0">
              <a:lnSpc>
                <a:spcPct val="120000"/>
              </a:lnSpc>
              <a:spcBef>
                <a:spcPts val="0"/>
              </a:spcBef>
              <a:buNone/>
            </a:pPr>
            <a:r>
              <a:rPr lang="en-US" b="1" dirty="0">
                <a:latin typeface="Courier New" pitchFamily="49" charset="0"/>
                <a:cs typeface="Courier New" pitchFamily="49" charset="0"/>
              </a:rPr>
              <a:t>   </a:t>
            </a:r>
            <a:r>
              <a:rPr lang="en-US" b="1" dirty="0" err="1">
                <a:latin typeface="Courier New" pitchFamily="49" charset="0"/>
                <a:cs typeface="Courier New" pitchFamily="49" charset="0"/>
              </a:rPr>
              <a:t>System.out.println</a:t>
            </a:r>
            <a:r>
              <a:rPr lang="en-US" b="1" dirty="0">
                <a:latin typeface="Courier New" pitchFamily="49" charset="0"/>
                <a:cs typeface="Courier New" pitchFamily="49" charset="0"/>
              </a:rPr>
              <a:t>(</a:t>
            </a:r>
            <a:r>
              <a:rPr lang="en-US" b="1" dirty="0" err="1">
                <a:latin typeface="Courier New" pitchFamily="49" charset="0"/>
                <a:cs typeface="Courier New" pitchFamily="49" charset="0"/>
              </a:rPr>
              <a:t>obj.data</a:t>
            </a:r>
            <a:r>
              <a:rPr lang="en-US" b="1" dirty="0">
                <a:latin typeface="Courier New" pitchFamily="49" charset="0"/>
                <a:cs typeface="Courier New" pitchFamily="49" charset="0"/>
              </a:rPr>
              <a:t>);//</a:t>
            </a:r>
            <a:r>
              <a:rPr lang="en-US" b="1" dirty="0">
                <a:solidFill>
                  <a:srgbClr val="FF0000"/>
                </a:solidFill>
                <a:latin typeface="Courier New" pitchFamily="49" charset="0"/>
                <a:cs typeface="Courier New" pitchFamily="49" charset="0"/>
              </a:rPr>
              <a:t>Compile Time Error</a:t>
            </a:r>
            <a:r>
              <a:rPr lang="en-US" b="1" dirty="0">
                <a:latin typeface="Courier New" pitchFamily="49" charset="0"/>
                <a:cs typeface="Courier New" pitchFamily="49" charset="0"/>
              </a:rPr>
              <a:t>  </a:t>
            </a:r>
          </a:p>
          <a:p>
            <a:pPr marL="0" indent="0">
              <a:lnSpc>
                <a:spcPct val="120000"/>
              </a:lnSpc>
              <a:spcBef>
                <a:spcPts val="0"/>
              </a:spcBef>
              <a:buNone/>
            </a:pPr>
            <a:r>
              <a:rPr lang="en-US" b="1" dirty="0">
                <a:latin typeface="Courier New" pitchFamily="49" charset="0"/>
                <a:cs typeface="Courier New" pitchFamily="49" charset="0"/>
              </a:rPr>
              <a:t>   obj.msg();//</a:t>
            </a:r>
            <a:r>
              <a:rPr lang="en-US" b="1" dirty="0">
                <a:solidFill>
                  <a:srgbClr val="FF0000"/>
                </a:solidFill>
                <a:latin typeface="Courier New" pitchFamily="49" charset="0"/>
                <a:cs typeface="Courier New" pitchFamily="49" charset="0"/>
              </a:rPr>
              <a:t>Compile Time Error  </a:t>
            </a:r>
          </a:p>
          <a:p>
            <a:pPr marL="0" indent="0">
              <a:lnSpc>
                <a:spcPct val="120000"/>
              </a:lnSpc>
              <a:spcBef>
                <a:spcPts val="0"/>
              </a:spcBef>
              <a:buNone/>
            </a:pPr>
            <a:r>
              <a:rPr lang="en-US" b="1" dirty="0">
                <a:latin typeface="Courier New" pitchFamily="49" charset="0"/>
                <a:cs typeface="Courier New" pitchFamily="49" charset="0"/>
              </a:rPr>
              <a:t>   }  </a:t>
            </a:r>
          </a:p>
          <a:p>
            <a:pPr marL="0" indent="0">
              <a:lnSpc>
                <a:spcPct val="120000"/>
              </a:lnSpc>
              <a:spcBef>
                <a:spcPts val="0"/>
              </a:spcBef>
              <a:buNone/>
            </a:pPr>
            <a:r>
              <a:rPr lang="en-US" b="1" dirty="0">
                <a:latin typeface="Courier New" pitchFamily="49" charset="0"/>
                <a:cs typeface="Courier New" pitchFamily="49" charset="0"/>
              </a:rPr>
              <a:t>} </a:t>
            </a:r>
          </a:p>
        </p:txBody>
      </p:sp>
      <p:sp>
        <p:nvSpPr>
          <p:cNvPr id="5" name="Slide Number Placeholder 4"/>
          <p:cNvSpPr>
            <a:spLocks noGrp="1"/>
          </p:cNvSpPr>
          <p:nvPr>
            <p:ph type="sldNum" sz="quarter" idx="12"/>
          </p:nvPr>
        </p:nvSpPr>
        <p:spPr/>
        <p:txBody>
          <a:bodyPr/>
          <a:lstStyle/>
          <a:p>
            <a:fld id="{0FF54DE5-C571-48E8-A5BC-B369434E2F44}" type="slidenum">
              <a:rPr lang="en-US" smtClean="0"/>
              <a:pPr/>
              <a:t>88</a:t>
            </a:fld>
            <a:endParaRPr lang="en-US" dirty="0"/>
          </a:p>
        </p:txBody>
      </p:sp>
      <p:sp>
        <p:nvSpPr>
          <p:cNvPr id="7" name="Rectangle 6"/>
          <p:cNvSpPr/>
          <p:nvPr/>
        </p:nvSpPr>
        <p:spPr>
          <a:xfrm>
            <a:off x="381000" y="819150"/>
            <a:ext cx="6477000" cy="369332"/>
          </a:xfrm>
          <a:prstGeom prst="rect">
            <a:avLst/>
          </a:prstGeom>
        </p:spPr>
        <p:txBody>
          <a:bodyPr wrap="square">
            <a:spAutoFit/>
          </a:bodyPr>
          <a:lstStyle/>
          <a:p>
            <a:pPr>
              <a:buFont typeface="Arial" pitchFamily="34" charset="0"/>
              <a:buChar char="•"/>
            </a:pPr>
            <a:r>
              <a:rPr lang="en-US" dirty="0"/>
              <a:t> The private access modifier is accessible only within class.</a:t>
            </a:r>
          </a:p>
        </p:txBody>
      </p:sp>
    </p:spTree>
    <p:extLst>
      <p:ext uri="{BB962C8B-B14F-4D97-AF65-F5344CB8AC3E}">
        <p14:creationId xmlns:p14="http://schemas.microsoft.com/office/powerpoint/2010/main" val="402451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229600" cy="613171"/>
          </a:xfrm>
        </p:spPr>
        <p:txBody>
          <a:bodyPr>
            <a:normAutofit fontScale="90000"/>
          </a:bodyPr>
          <a:lstStyle/>
          <a:p>
            <a:r>
              <a:rPr lang="en-US" dirty="0"/>
              <a:t>default access modifier</a:t>
            </a:r>
          </a:p>
        </p:txBody>
      </p:sp>
      <p:sp>
        <p:nvSpPr>
          <p:cNvPr id="3" name="Content Placeholder 2"/>
          <p:cNvSpPr>
            <a:spLocks noGrp="1"/>
          </p:cNvSpPr>
          <p:nvPr>
            <p:ph idx="1"/>
          </p:nvPr>
        </p:nvSpPr>
        <p:spPr>
          <a:xfrm>
            <a:off x="381000" y="819150"/>
            <a:ext cx="7239000" cy="533400"/>
          </a:xfrm>
        </p:spPr>
        <p:txBody>
          <a:bodyPr>
            <a:normAutofit lnSpcReduction="10000"/>
          </a:bodyPr>
          <a:lstStyle/>
          <a:p>
            <a:r>
              <a:rPr lang="en-US" sz="1500" dirty="0"/>
              <a:t>If you don't use any modifier, it is treated as </a:t>
            </a:r>
            <a:r>
              <a:rPr lang="en-US" sz="1500" b="1" dirty="0"/>
              <a:t>default</a:t>
            </a:r>
            <a:r>
              <a:rPr lang="en-US" sz="1500" dirty="0"/>
              <a:t> by default. The default modifier is accessible only within package.</a:t>
            </a:r>
            <a:endParaRPr lang="en-US"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89</a:t>
            </a:fld>
            <a:endParaRPr lang="en-US" dirty="0"/>
          </a:p>
        </p:txBody>
      </p:sp>
      <p:sp>
        <p:nvSpPr>
          <p:cNvPr id="6" name="Rectangle 5"/>
          <p:cNvSpPr/>
          <p:nvPr/>
        </p:nvSpPr>
        <p:spPr>
          <a:xfrm>
            <a:off x="152400" y="1657350"/>
            <a:ext cx="4419600" cy="992579"/>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chemeClr val="tx1"/>
                </a:solidFill>
                <a:latin typeface="Courier New" pitchFamily="49" charset="0"/>
                <a:cs typeface="Courier New" pitchFamily="49" charset="0"/>
              </a:rPr>
              <a:t>//save by A.java  </a:t>
            </a:r>
          </a:p>
          <a:p>
            <a:r>
              <a:rPr lang="en-US" sz="1200" b="1" dirty="0">
                <a:latin typeface="Courier New" pitchFamily="49" charset="0"/>
                <a:cs typeface="Courier New" pitchFamily="49" charset="0"/>
              </a:rPr>
              <a:t>package pack;  </a:t>
            </a:r>
          </a:p>
          <a:p>
            <a:r>
              <a:rPr lang="en-US" sz="1200" b="1" dirty="0">
                <a:latin typeface="Courier New" pitchFamily="49" charset="0"/>
                <a:cs typeface="Courier New" pitchFamily="49" charset="0"/>
              </a:rPr>
              <a:t>class A{  </a:t>
            </a:r>
          </a:p>
          <a:p>
            <a:r>
              <a:rPr lang="en-US" sz="1200" b="1" dirty="0">
                <a:latin typeface="Courier New" pitchFamily="49" charset="0"/>
                <a:cs typeface="Courier New" pitchFamily="49" charset="0"/>
              </a:rPr>
              <a:t>  void </a:t>
            </a:r>
            <a:r>
              <a:rPr lang="en-US" sz="1200" b="1" dirty="0" err="1">
                <a:latin typeface="Courier New" pitchFamily="49" charset="0"/>
                <a:cs typeface="Courier New" pitchFamily="49" charset="0"/>
              </a:rPr>
              <a:t>msg</a:t>
            </a:r>
            <a:r>
              <a:rPr lang="en-US" sz="1200" b="1" dirty="0">
                <a:latin typeface="Courier New" pitchFamily="49" charset="0"/>
                <a:cs typeface="Courier New" pitchFamily="49" charset="0"/>
              </a:rPr>
              <a:t>(){</a:t>
            </a:r>
            <a:r>
              <a:rPr lang="en-US" sz="1200" b="1" dirty="0" err="1">
                <a:latin typeface="Courier New" pitchFamily="49" charset="0"/>
                <a:cs typeface="Courier New" pitchFamily="49" charset="0"/>
              </a:rPr>
              <a:t>System.out.println</a:t>
            </a:r>
            <a:r>
              <a:rPr lang="en-US" sz="1200" b="1" dirty="0">
                <a:latin typeface="Courier New" pitchFamily="49" charset="0"/>
                <a:cs typeface="Courier New" pitchFamily="49" charset="0"/>
              </a:rPr>
              <a:t>("Hello");}  </a:t>
            </a:r>
          </a:p>
          <a:p>
            <a:r>
              <a:rPr lang="en-US" sz="1200" b="1" dirty="0">
                <a:latin typeface="Courier New" pitchFamily="49" charset="0"/>
                <a:cs typeface="Courier New" pitchFamily="49" charset="0"/>
              </a:rPr>
              <a:t>}  </a:t>
            </a:r>
            <a:endParaRPr lang="en-US" sz="1400" b="1" dirty="0">
              <a:latin typeface="Courier New" pitchFamily="49" charset="0"/>
              <a:cs typeface="Courier New" pitchFamily="49" charset="0"/>
            </a:endParaRPr>
          </a:p>
        </p:txBody>
      </p:sp>
      <p:sp>
        <p:nvSpPr>
          <p:cNvPr id="7" name="Rectangle 6"/>
          <p:cNvSpPr/>
          <p:nvPr/>
        </p:nvSpPr>
        <p:spPr>
          <a:xfrm>
            <a:off x="4648200" y="1504950"/>
            <a:ext cx="4191000" cy="173124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latin typeface="Courier New" pitchFamily="49" charset="0"/>
                <a:cs typeface="Courier New" pitchFamily="49" charset="0"/>
              </a:rPr>
              <a:t>//save by B.java  </a:t>
            </a:r>
          </a:p>
          <a:p>
            <a:r>
              <a:rPr lang="en-US" sz="1200" b="1" dirty="0">
                <a:latin typeface="Courier New" pitchFamily="49" charset="0"/>
                <a:cs typeface="Courier New" pitchFamily="49" charset="0"/>
              </a:rPr>
              <a:t>package </a:t>
            </a:r>
            <a:r>
              <a:rPr lang="en-US" sz="1200" b="1" dirty="0" err="1">
                <a:latin typeface="Courier New" pitchFamily="49" charset="0"/>
                <a:cs typeface="Courier New" pitchFamily="49" charset="0"/>
              </a:rPr>
              <a:t>mypack</a:t>
            </a:r>
            <a:r>
              <a:rPr lang="en-US" sz="1200" b="1" dirty="0">
                <a:latin typeface="Courier New" pitchFamily="49" charset="0"/>
                <a:cs typeface="Courier New" pitchFamily="49" charset="0"/>
              </a:rPr>
              <a:t>;  </a:t>
            </a:r>
          </a:p>
          <a:p>
            <a:r>
              <a:rPr lang="en-US" sz="1200" b="1" dirty="0">
                <a:latin typeface="Courier New" pitchFamily="49" charset="0"/>
                <a:cs typeface="Courier New" pitchFamily="49" charset="0"/>
              </a:rPr>
              <a:t>import pack.*;  </a:t>
            </a:r>
          </a:p>
          <a:p>
            <a:r>
              <a:rPr lang="en-US" sz="1200" b="1" dirty="0">
                <a:latin typeface="Courier New" pitchFamily="49" charset="0"/>
                <a:cs typeface="Courier New" pitchFamily="49" charset="0"/>
              </a:rPr>
              <a:t>class B{  </a:t>
            </a:r>
          </a:p>
          <a:p>
            <a:r>
              <a:rPr lang="en-US" sz="1200" b="1" dirty="0">
                <a:latin typeface="Courier New" pitchFamily="49" charset="0"/>
                <a:cs typeface="Courier New" pitchFamily="49" charset="0"/>
              </a:rPr>
              <a:t>  public static void main(String </a:t>
            </a:r>
            <a:r>
              <a:rPr lang="en-US" sz="1200" b="1" dirty="0" err="1">
                <a:latin typeface="Courier New" pitchFamily="49" charset="0"/>
                <a:cs typeface="Courier New" pitchFamily="49" charset="0"/>
              </a:rPr>
              <a:t>args</a:t>
            </a:r>
            <a:r>
              <a:rPr lang="en-US" sz="1200" b="1" dirty="0">
                <a:latin typeface="Courier New" pitchFamily="49" charset="0"/>
                <a:cs typeface="Courier New" pitchFamily="49" charset="0"/>
              </a:rPr>
              <a:t>[]){  </a:t>
            </a:r>
          </a:p>
          <a:p>
            <a:r>
              <a:rPr lang="en-US" sz="1200" b="1" dirty="0">
                <a:latin typeface="Courier New" pitchFamily="49" charset="0"/>
                <a:cs typeface="Courier New" pitchFamily="49" charset="0"/>
              </a:rPr>
              <a:t>   A </a:t>
            </a:r>
            <a:r>
              <a:rPr lang="en-US" sz="1200" b="1" dirty="0" err="1">
                <a:latin typeface="Courier New" pitchFamily="49" charset="0"/>
                <a:cs typeface="Courier New" pitchFamily="49" charset="0"/>
              </a:rPr>
              <a:t>obj</a:t>
            </a:r>
            <a:r>
              <a:rPr lang="en-US" sz="1200" b="1" dirty="0">
                <a:latin typeface="Courier New" pitchFamily="49" charset="0"/>
                <a:cs typeface="Courier New" pitchFamily="49" charset="0"/>
              </a:rPr>
              <a:t> = new A();</a:t>
            </a:r>
            <a:r>
              <a:rPr lang="en-US" sz="1200" b="1" dirty="0">
                <a:solidFill>
                  <a:srgbClr val="FF0000"/>
                </a:solidFill>
                <a:latin typeface="Courier New" pitchFamily="49" charset="0"/>
                <a:cs typeface="Courier New" pitchFamily="49" charset="0"/>
              </a:rPr>
              <a:t>//Compile Time Error</a:t>
            </a:r>
            <a:r>
              <a:rPr lang="en-US" sz="1200" b="1" dirty="0">
                <a:latin typeface="Courier New" pitchFamily="49" charset="0"/>
                <a:cs typeface="Courier New" pitchFamily="49" charset="0"/>
              </a:rPr>
              <a:t>  </a:t>
            </a:r>
          </a:p>
          <a:p>
            <a:r>
              <a:rPr lang="en-US" sz="1200" b="1" dirty="0">
                <a:latin typeface="Courier New" pitchFamily="49" charset="0"/>
                <a:cs typeface="Courier New" pitchFamily="49" charset="0"/>
              </a:rPr>
              <a:t>   obj.msg();</a:t>
            </a:r>
            <a:r>
              <a:rPr lang="en-US" sz="1200" b="1" dirty="0">
                <a:solidFill>
                  <a:srgbClr val="FF0000"/>
                </a:solidFill>
                <a:latin typeface="Courier New" pitchFamily="49" charset="0"/>
                <a:cs typeface="Courier New" pitchFamily="49" charset="0"/>
              </a:rPr>
              <a:t>//Compile Time Error</a:t>
            </a:r>
            <a:r>
              <a:rPr lang="en-US" sz="1200" b="1" dirty="0">
                <a:latin typeface="Courier New" pitchFamily="49" charset="0"/>
                <a:cs typeface="Courier New" pitchFamily="49" charset="0"/>
              </a:rPr>
              <a:t>  </a:t>
            </a:r>
          </a:p>
          <a:p>
            <a:r>
              <a:rPr lang="en-US" sz="1200" b="1" dirty="0">
                <a:latin typeface="Courier New" pitchFamily="49" charset="0"/>
                <a:cs typeface="Courier New" pitchFamily="49" charset="0"/>
              </a:rPr>
              <a:t>  }  </a:t>
            </a:r>
          </a:p>
          <a:p>
            <a:r>
              <a:rPr lang="en-US" sz="1200" b="1" dirty="0">
                <a:latin typeface="Courier New" pitchFamily="49" charset="0"/>
                <a:cs typeface="Courier New" pitchFamily="49" charset="0"/>
              </a:rPr>
              <a:t>}  </a:t>
            </a:r>
          </a:p>
        </p:txBody>
      </p:sp>
      <p:sp>
        <p:nvSpPr>
          <p:cNvPr id="8" name="Rectangle 7"/>
          <p:cNvSpPr/>
          <p:nvPr/>
        </p:nvSpPr>
        <p:spPr>
          <a:xfrm>
            <a:off x="228600" y="3867150"/>
            <a:ext cx="8599713" cy="500137"/>
          </a:xfrm>
          <a:prstGeom prst="rect">
            <a:avLst/>
          </a:prstGeom>
          <a:noFill/>
          <a:ln w="38100"/>
        </p:spPr>
        <p:style>
          <a:lnRef idx="2">
            <a:schemeClr val="accent6"/>
          </a:lnRef>
          <a:fillRef idx="1">
            <a:schemeClr val="lt1"/>
          </a:fillRef>
          <a:effectRef idx="0">
            <a:schemeClr val="accent6"/>
          </a:effectRef>
          <a:fontRef idx="minor">
            <a:schemeClr val="dk1"/>
          </a:fontRef>
        </p:style>
        <p:txBody>
          <a:bodyPr wrap="square" lIns="68580" tIns="34290" rIns="68580" bIns="34290">
            <a:spAutoFit/>
          </a:bodyPr>
          <a:lstStyle/>
          <a:p>
            <a:r>
              <a:rPr lang="en-US" sz="1400" dirty="0">
                <a:solidFill>
                  <a:srgbClr val="000000"/>
                </a:solidFill>
              </a:rPr>
              <a:t>* In the above example, the scope of class A and its method </a:t>
            </a:r>
            <a:r>
              <a:rPr lang="en-US" sz="1400" dirty="0" err="1">
                <a:solidFill>
                  <a:srgbClr val="000000"/>
                </a:solidFill>
              </a:rPr>
              <a:t>msg</a:t>
            </a:r>
            <a:r>
              <a:rPr lang="en-US" sz="1400" dirty="0">
                <a:solidFill>
                  <a:srgbClr val="000000"/>
                </a:solidFill>
              </a:rPr>
              <a:t>() is default so it cannot be accessed from outside the package.</a:t>
            </a:r>
            <a:endParaRPr lang="en-US" sz="1400" dirty="0"/>
          </a:p>
        </p:txBody>
      </p:sp>
    </p:spTree>
    <p:extLst>
      <p:ext uri="{BB962C8B-B14F-4D97-AF65-F5344CB8AC3E}">
        <p14:creationId xmlns:p14="http://schemas.microsoft.com/office/powerpoint/2010/main" val="33219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t="12825" b="11500"/>
          <a:stretch>
            <a:fillRect/>
          </a:stretch>
        </p:blipFill>
        <p:spPr bwMode="auto">
          <a:xfrm>
            <a:off x="0" y="740394"/>
            <a:ext cx="9144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normAutofit fontScale="90000"/>
          </a:bodyPr>
          <a:lstStyle/>
          <a:p>
            <a:r>
              <a:rPr lang="en-US" dirty="0"/>
              <a:t>Data types in java</a:t>
            </a:r>
          </a:p>
        </p:txBody>
      </p:sp>
    </p:spTree>
    <p:extLst>
      <p:ext uri="{BB962C8B-B14F-4D97-AF65-F5344CB8AC3E}">
        <p14:creationId xmlns:p14="http://schemas.microsoft.com/office/powerpoint/2010/main" val="13962975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protected access modifier</a:t>
            </a:r>
          </a:p>
        </p:txBody>
      </p:sp>
      <p:sp>
        <p:nvSpPr>
          <p:cNvPr id="3" name="Content Placeholder 2"/>
          <p:cNvSpPr>
            <a:spLocks noGrp="1"/>
          </p:cNvSpPr>
          <p:nvPr>
            <p:ph idx="1"/>
          </p:nvPr>
        </p:nvSpPr>
        <p:spPr/>
        <p:txBody>
          <a:bodyPr>
            <a:normAutofit/>
          </a:bodyPr>
          <a:lstStyle/>
          <a:p>
            <a:r>
              <a:rPr lang="en-US" sz="1600" dirty="0"/>
              <a:t>The </a:t>
            </a:r>
            <a:r>
              <a:rPr lang="en-US" sz="1600" b="1" dirty="0"/>
              <a:t>protected access modifier</a:t>
            </a:r>
            <a:r>
              <a:rPr lang="en-US" sz="1600" dirty="0"/>
              <a:t> is accessible within package and outside the package but through inheritance only.</a:t>
            </a:r>
          </a:p>
          <a:p>
            <a:r>
              <a:rPr lang="en-US" sz="1600" dirty="0"/>
              <a:t>The protected access modifier can be applied on the data member, method and constructor. It can't be applied on the class.</a:t>
            </a:r>
          </a:p>
          <a:p>
            <a:endParaRPr lang="en-US" sz="18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90</a:t>
            </a:fld>
            <a:endParaRPr lang="en-US" dirty="0"/>
          </a:p>
        </p:txBody>
      </p:sp>
      <p:sp>
        <p:nvSpPr>
          <p:cNvPr id="6" name="Rectangle 5"/>
          <p:cNvSpPr/>
          <p:nvPr/>
        </p:nvSpPr>
        <p:spPr>
          <a:xfrm>
            <a:off x="685800" y="2266950"/>
            <a:ext cx="3456339" cy="1731243"/>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3F7F5F"/>
                </a:solidFill>
                <a:latin typeface="Courier New" pitchFamily="49" charset="0"/>
                <a:cs typeface="Courier New" pitchFamily="49" charset="0"/>
              </a:rPr>
              <a:t>//save by A.java  </a:t>
            </a:r>
          </a:p>
          <a:p>
            <a:r>
              <a:rPr lang="en-US" sz="1200" b="1" dirty="0">
                <a:solidFill>
                  <a:srgbClr val="7F0055"/>
                </a:solidFill>
                <a:latin typeface="Courier New" pitchFamily="49" charset="0"/>
                <a:cs typeface="Courier New" pitchFamily="49" charset="0"/>
              </a:rPr>
              <a:t>package</a:t>
            </a:r>
            <a:r>
              <a:rPr lang="en-US" sz="1200" b="1" dirty="0">
                <a:solidFill>
                  <a:srgbClr val="000000"/>
                </a:solidFill>
                <a:latin typeface="Courier New" pitchFamily="49" charset="0"/>
                <a:cs typeface="Courier New" pitchFamily="49" charset="0"/>
              </a:rPr>
              <a:t> pack;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A</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protected</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msg</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p>
          <a:p>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"Hello"</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p>
        </p:txBody>
      </p:sp>
      <p:sp>
        <p:nvSpPr>
          <p:cNvPr id="7" name="Rectangle 6"/>
          <p:cNvSpPr/>
          <p:nvPr/>
        </p:nvSpPr>
        <p:spPr>
          <a:xfrm>
            <a:off x="4495800" y="1885950"/>
            <a:ext cx="4148704" cy="2285241"/>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3F7F5F"/>
                </a:solidFill>
                <a:latin typeface="Courier New" pitchFamily="49" charset="0"/>
                <a:cs typeface="Courier New" pitchFamily="49" charset="0"/>
              </a:rPr>
              <a:t>//save by B.java  </a:t>
            </a:r>
          </a:p>
          <a:p>
            <a:r>
              <a:rPr lang="en-US" sz="1200" b="1" dirty="0">
                <a:solidFill>
                  <a:srgbClr val="7F0055"/>
                </a:solidFill>
                <a:latin typeface="Courier New" pitchFamily="49" charset="0"/>
                <a:cs typeface="Courier New" pitchFamily="49" charset="0"/>
              </a:rPr>
              <a:t>package</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mypack</a:t>
            </a:r>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import</a:t>
            </a:r>
            <a:r>
              <a:rPr lang="en-US" sz="1200" b="1" dirty="0">
                <a:solidFill>
                  <a:srgbClr val="000000"/>
                </a:solidFill>
                <a:latin typeface="Courier New" pitchFamily="49" charset="0"/>
                <a:cs typeface="Courier New" pitchFamily="49" charset="0"/>
              </a:rPr>
              <a:t> pack.*;  </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B </a:t>
            </a:r>
            <a:r>
              <a:rPr lang="en-US" sz="1200" b="1" dirty="0">
                <a:solidFill>
                  <a:srgbClr val="7F0055"/>
                </a:solidFill>
                <a:latin typeface="Courier New" pitchFamily="49" charset="0"/>
                <a:cs typeface="Courier New" pitchFamily="49" charset="0"/>
              </a:rPr>
              <a:t>extends</a:t>
            </a:r>
            <a:r>
              <a:rPr lang="en-US" sz="1200" b="1" dirty="0">
                <a:solidFill>
                  <a:srgbClr val="000000"/>
                </a:solidFill>
                <a:latin typeface="Courier New" pitchFamily="49" charset="0"/>
                <a:cs typeface="Courier New" pitchFamily="49" charset="0"/>
              </a:rPr>
              <a:t> A</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B </a:t>
            </a:r>
            <a:r>
              <a:rPr lang="en-US" sz="1200" b="1" dirty="0" err="1">
                <a:solidFill>
                  <a:srgbClr val="000000"/>
                </a:solidFill>
                <a:latin typeface="Courier New" pitchFamily="49" charset="0"/>
                <a:cs typeface="Courier New" pitchFamily="49" charset="0"/>
              </a:rPr>
              <a:t>obj</a:t>
            </a:r>
            <a:r>
              <a:rPr lang="en-US" sz="1200" b="1" dirty="0">
                <a:solidFill>
                  <a:srgbClr val="000000"/>
                </a:solidFill>
                <a:latin typeface="Courier New" pitchFamily="49" charset="0"/>
                <a:cs typeface="Courier New" pitchFamily="49" charset="0"/>
              </a:rPr>
              <a:t> = </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B();  </a:t>
            </a:r>
          </a:p>
          <a:p>
            <a:r>
              <a:rPr lang="en-US" sz="1200" b="1" dirty="0">
                <a:solidFill>
                  <a:srgbClr val="000000"/>
                </a:solidFill>
                <a:latin typeface="Courier New" pitchFamily="49" charset="0"/>
                <a:cs typeface="Courier New" pitchFamily="49" charset="0"/>
              </a:rPr>
              <a:t>   obj.msg();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a:t>
            </a:r>
          </a:p>
        </p:txBody>
      </p:sp>
    </p:spTree>
    <p:extLst>
      <p:ext uri="{BB962C8B-B14F-4D97-AF65-F5344CB8AC3E}">
        <p14:creationId xmlns:p14="http://schemas.microsoft.com/office/powerpoint/2010/main" val="344408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public access modifier</a:t>
            </a:r>
          </a:p>
        </p:txBody>
      </p:sp>
      <p:sp>
        <p:nvSpPr>
          <p:cNvPr id="3" name="Content Placeholder 2"/>
          <p:cNvSpPr>
            <a:spLocks noGrp="1"/>
          </p:cNvSpPr>
          <p:nvPr>
            <p:ph idx="1"/>
          </p:nvPr>
        </p:nvSpPr>
        <p:spPr>
          <a:xfrm>
            <a:off x="304800" y="819150"/>
            <a:ext cx="8305800" cy="533400"/>
          </a:xfrm>
        </p:spPr>
        <p:txBody>
          <a:bodyPr>
            <a:noAutofit/>
          </a:bodyPr>
          <a:lstStyle/>
          <a:p>
            <a:r>
              <a:rPr lang="en-US" sz="1500" dirty="0"/>
              <a:t>The public access modifier is accessible everywhere. It has the widest scope among all other modifiers.</a:t>
            </a:r>
          </a:p>
        </p:txBody>
      </p:sp>
      <p:sp>
        <p:nvSpPr>
          <p:cNvPr id="5" name="Slide Number Placeholder 4"/>
          <p:cNvSpPr>
            <a:spLocks noGrp="1"/>
          </p:cNvSpPr>
          <p:nvPr>
            <p:ph type="sldNum" sz="quarter" idx="12"/>
          </p:nvPr>
        </p:nvSpPr>
        <p:spPr/>
        <p:txBody>
          <a:bodyPr/>
          <a:lstStyle/>
          <a:p>
            <a:fld id="{0FF54DE5-C571-48E8-A5BC-B369434E2F44}" type="slidenum">
              <a:rPr lang="en-US" smtClean="0"/>
              <a:pPr/>
              <a:t>91</a:t>
            </a:fld>
            <a:endParaRPr lang="en-US" dirty="0"/>
          </a:p>
        </p:txBody>
      </p:sp>
      <p:sp>
        <p:nvSpPr>
          <p:cNvPr id="4" name="Rectangle 3"/>
          <p:cNvSpPr/>
          <p:nvPr/>
        </p:nvSpPr>
        <p:spPr>
          <a:xfrm>
            <a:off x="457200" y="1733550"/>
            <a:ext cx="3657600" cy="1546577"/>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3F7F5F"/>
                </a:solidFill>
                <a:latin typeface="Courier New" pitchFamily="49" charset="0"/>
                <a:cs typeface="Courier New" pitchFamily="49" charset="0"/>
              </a:rPr>
              <a:t>//save by A.java  </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package</a:t>
            </a:r>
            <a:r>
              <a:rPr lang="en-US" sz="1200" b="1" dirty="0">
                <a:solidFill>
                  <a:srgbClr val="000000"/>
                </a:solidFill>
                <a:latin typeface="Courier New" pitchFamily="49" charset="0"/>
                <a:cs typeface="Courier New" pitchFamily="49" charset="0"/>
              </a:rPr>
              <a:t> pack;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A{  </a:t>
            </a:r>
          </a:p>
          <a:p>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msg</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a:t>
            </a:r>
            <a:r>
              <a:rPr lang="en-US" sz="1200" b="1" dirty="0" err="1">
                <a:solidFill>
                  <a:srgbClr val="000000"/>
                </a:solidFill>
                <a:latin typeface="Courier New" pitchFamily="49" charset="0"/>
                <a:cs typeface="Courier New" pitchFamily="49" charset="0"/>
              </a:rPr>
              <a:t>System.out.println</a:t>
            </a:r>
            <a:r>
              <a:rPr lang="en-US" sz="1200" b="1" dirty="0">
                <a:solidFill>
                  <a:srgbClr val="000000"/>
                </a:solidFill>
                <a:latin typeface="Courier New" pitchFamily="49" charset="0"/>
                <a:cs typeface="Courier New" pitchFamily="49" charset="0"/>
              </a:rPr>
              <a:t>(</a:t>
            </a:r>
            <a:r>
              <a:rPr lang="en-US" sz="1200" b="1" dirty="0">
                <a:solidFill>
                  <a:srgbClr val="2A00FF"/>
                </a:solidFill>
                <a:latin typeface="Courier New" pitchFamily="49" charset="0"/>
                <a:cs typeface="Courier New" pitchFamily="49" charset="0"/>
              </a:rPr>
              <a:t>"Hello"</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a:t>
            </a:r>
          </a:p>
          <a:p>
            <a:r>
              <a:rPr lang="en-US" sz="1200" b="1" dirty="0">
                <a:solidFill>
                  <a:srgbClr val="000000"/>
                </a:solidFill>
                <a:latin typeface="Courier New" pitchFamily="49" charset="0"/>
                <a:cs typeface="Courier New" pitchFamily="49" charset="0"/>
              </a:rPr>
              <a:t>} </a:t>
            </a:r>
            <a:endParaRPr lang="en-US" sz="1200" b="1" dirty="0">
              <a:latin typeface="Courier New" pitchFamily="49" charset="0"/>
              <a:cs typeface="Courier New" pitchFamily="49" charset="0"/>
            </a:endParaRPr>
          </a:p>
        </p:txBody>
      </p:sp>
      <p:sp>
        <p:nvSpPr>
          <p:cNvPr id="6" name="Rectangle 5"/>
          <p:cNvSpPr/>
          <p:nvPr/>
        </p:nvSpPr>
        <p:spPr>
          <a:xfrm>
            <a:off x="4343400" y="1504950"/>
            <a:ext cx="4495800" cy="2346796"/>
          </a:xfrm>
          <a:prstGeom prst="rect">
            <a:avLst/>
          </a:prstGeom>
          <a:ln/>
        </p:spPr>
        <p:style>
          <a:lnRef idx="2">
            <a:schemeClr val="accent5"/>
          </a:lnRef>
          <a:fillRef idx="1">
            <a:schemeClr val="lt1"/>
          </a:fillRef>
          <a:effectRef idx="0">
            <a:schemeClr val="accent5"/>
          </a:effectRef>
          <a:fontRef idx="minor">
            <a:schemeClr val="dk1"/>
          </a:fontRef>
        </p:style>
        <p:txBody>
          <a:bodyPr wrap="square" lIns="68580" tIns="34290" rIns="68580" bIns="34290">
            <a:spAutoFit/>
          </a:bodyPr>
          <a:lstStyle/>
          <a:p>
            <a:r>
              <a:rPr lang="en-US" sz="1200" b="1" dirty="0">
                <a:solidFill>
                  <a:srgbClr val="3F7F5F"/>
                </a:solidFill>
                <a:latin typeface="Courier New" pitchFamily="49" charset="0"/>
                <a:cs typeface="Courier New" pitchFamily="49" charset="0"/>
              </a:rPr>
              <a:t>//save by B.java  </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package</a:t>
            </a:r>
            <a:r>
              <a:rPr lang="en-US" sz="1200" b="1" dirty="0">
                <a:solidFill>
                  <a:srgbClr val="000000"/>
                </a:solidFill>
                <a:latin typeface="Courier New" pitchFamily="49" charset="0"/>
                <a:cs typeface="Courier New" pitchFamily="49" charset="0"/>
              </a:rPr>
              <a:t> </a:t>
            </a:r>
            <a:r>
              <a:rPr lang="en-US" sz="1200" b="1" dirty="0" err="1">
                <a:solidFill>
                  <a:srgbClr val="000000"/>
                </a:solidFill>
                <a:latin typeface="Courier New" pitchFamily="49" charset="0"/>
                <a:cs typeface="Courier New" pitchFamily="49" charset="0"/>
              </a:rPr>
              <a:t>mypack</a:t>
            </a:r>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import</a:t>
            </a:r>
            <a:r>
              <a:rPr lang="en-US" sz="1200" b="1" dirty="0">
                <a:solidFill>
                  <a:srgbClr val="000000"/>
                </a:solidFill>
                <a:latin typeface="Courier New" pitchFamily="49" charset="0"/>
                <a:cs typeface="Courier New" pitchFamily="49" charset="0"/>
              </a:rPr>
              <a:t> pack.*;  </a:t>
            </a:r>
          </a:p>
          <a:p>
            <a:r>
              <a:rPr lang="en-US" sz="1200" b="1" dirty="0">
                <a:solidFill>
                  <a:srgbClr val="000000"/>
                </a:solidFill>
                <a:latin typeface="Courier New" pitchFamily="49" charset="0"/>
                <a:cs typeface="Courier New" pitchFamily="49" charset="0"/>
              </a:rPr>
              <a:t>  </a:t>
            </a:r>
          </a:p>
          <a:p>
            <a:r>
              <a:rPr lang="en-US" sz="1200" b="1" dirty="0">
                <a:solidFill>
                  <a:srgbClr val="7F0055"/>
                </a:solidFill>
                <a:latin typeface="Courier New" pitchFamily="49" charset="0"/>
                <a:cs typeface="Courier New" pitchFamily="49" charset="0"/>
              </a:rPr>
              <a:t>class</a:t>
            </a:r>
            <a:r>
              <a:rPr lang="en-US" sz="1200" b="1" dirty="0">
                <a:solidFill>
                  <a:srgbClr val="000000"/>
                </a:solidFill>
                <a:latin typeface="Courier New" pitchFamily="49" charset="0"/>
                <a:cs typeface="Courier New" pitchFamily="49" charset="0"/>
              </a:rPr>
              <a:t> B{  </a:t>
            </a:r>
          </a:p>
          <a:p>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public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static</a:t>
            </a:r>
            <a:r>
              <a:rPr lang="en-US" sz="1200" b="1" dirty="0">
                <a:solidFill>
                  <a:srgbClr val="000000"/>
                </a:solidFill>
                <a:latin typeface="Courier New" pitchFamily="49" charset="0"/>
                <a:cs typeface="Courier New" pitchFamily="49" charset="0"/>
              </a:rPr>
              <a:t> </a:t>
            </a:r>
            <a:r>
              <a:rPr lang="en-US" sz="1200" b="1" dirty="0">
                <a:solidFill>
                  <a:srgbClr val="7F0055"/>
                </a:solidFill>
                <a:latin typeface="Courier New" pitchFamily="49" charset="0"/>
                <a:cs typeface="Courier New" pitchFamily="49" charset="0"/>
              </a:rPr>
              <a:t>void</a:t>
            </a:r>
            <a:r>
              <a:rPr lang="en-US" sz="1200" b="1" dirty="0">
                <a:solidFill>
                  <a:srgbClr val="000000"/>
                </a:solidFill>
                <a:latin typeface="Courier New" pitchFamily="49" charset="0"/>
                <a:cs typeface="Courier New" pitchFamily="49" charset="0"/>
              </a:rPr>
              <a:t> main(String </a:t>
            </a:r>
            <a:r>
              <a:rPr lang="en-US" sz="1200" b="1" dirty="0" err="1">
                <a:solidFill>
                  <a:srgbClr val="000000"/>
                </a:solidFill>
                <a:latin typeface="Courier New" pitchFamily="49" charset="0"/>
                <a:cs typeface="Courier New" pitchFamily="49" charset="0"/>
              </a:rPr>
              <a:t>args</a:t>
            </a:r>
            <a:r>
              <a:rPr lang="en-US" sz="1200" b="1" dirty="0">
                <a:solidFill>
                  <a:srgbClr val="000000"/>
                </a:solidFill>
                <a:latin typeface="Courier New" pitchFamily="49" charset="0"/>
                <a:cs typeface="Courier New" pitchFamily="49" charset="0"/>
              </a:rPr>
              <a:t>[])</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 </a:t>
            </a:r>
            <a:r>
              <a:rPr lang="en-US" sz="1200" b="1" dirty="0" err="1">
                <a:solidFill>
                  <a:srgbClr val="000000"/>
                </a:solidFill>
                <a:latin typeface="Courier New" pitchFamily="49" charset="0"/>
                <a:cs typeface="Courier New" pitchFamily="49" charset="0"/>
              </a:rPr>
              <a:t>obj</a:t>
            </a:r>
            <a:r>
              <a:rPr lang="en-US" sz="1200" b="1" dirty="0">
                <a:solidFill>
                  <a:srgbClr val="000000"/>
                </a:solidFill>
                <a:latin typeface="Courier New" pitchFamily="49" charset="0"/>
                <a:cs typeface="Courier New" pitchFamily="49" charset="0"/>
              </a:rPr>
              <a:t> = </a:t>
            </a:r>
            <a:r>
              <a:rPr lang="en-US" sz="1200" b="1" dirty="0">
                <a:solidFill>
                  <a:srgbClr val="7F0055"/>
                </a:solidFill>
                <a:latin typeface="Courier New" pitchFamily="49" charset="0"/>
                <a:cs typeface="Courier New" pitchFamily="49" charset="0"/>
              </a:rPr>
              <a:t>new</a:t>
            </a:r>
            <a:r>
              <a:rPr lang="en-US" sz="1200" b="1" dirty="0">
                <a:solidFill>
                  <a:srgbClr val="000000"/>
                </a:solidFill>
                <a:latin typeface="Courier New" pitchFamily="49" charset="0"/>
                <a:cs typeface="Courier New" pitchFamily="49" charset="0"/>
              </a:rPr>
              <a:t> A();  </a:t>
            </a:r>
          </a:p>
          <a:p>
            <a:r>
              <a:rPr lang="en-US" sz="1200" b="1" dirty="0">
                <a:solidFill>
                  <a:srgbClr val="000000"/>
                </a:solidFill>
                <a:latin typeface="Courier New" pitchFamily="49" charset="0"/>
                <a:cs typeface="Courier New" pitchFamily="49" charset="0"/>
              </a:rPr>
              <a:t>   obj.msg();  </a:t>
            </a:r>
          </a:p>
          <a:p>
            <a:r>
              <a:rPr lang="en-US" sz="1200" b="1" dirty="0">
                <a:solidFill>
                  <a:srgbClr val="000000"/>
                </a:solidFill>
                <a:latin typeface="Courier New" pitchFamily="49" charset="0"/>
                <a:cs typeface="Courier New" pitchFamily="49" charset="0"/>
              </a:rPr>
              <a:t>  }  </a:t>
            </a:r>
          </a:p>
          <a:p>
            <a:r>
              <a:rPr lang="en-US" sz="1200" b="1" dirty="0">
                <a:solidFill>
                  <a:srgbClr val="000000"/>
                </a:solidFill>
                <a:latin typeface="Courier New" pitchFamily="49" charset="0"/>
                <a:cs typeface="Courier New" pitchFamily="49" charset="0"/>
              </a:rPr>
              <a:t>} </a:t>
            </a:r>
            <a:r>
              <a:rPr lang="en-US" sz="1400" b="1" dirty="0">
                <a:solidFill>
                  <a:srgbClr val="000000"/>
                </a:solidFill>
                <a:latin typeface="Courier New" pitchFamily="49" charset="0"/>
                <a:cs typeface="Courier New" pitchFamily="49" charset="0"/>
              </a:rPr>
              <a:t> </a:t>
            </a:r>
            <a:endParaRPr lang="en-US" sz="1400" b="1" dirty="0">
              <a:latin typeface="Courier New" pitchFamily="49" charset="0"/>
              <a:cs typeface="Courier New" pitchFamily="49" charset="0"/>
            </a:endParaRPr>
          </a:p>
        </p:txBody>
      </p:sp>
    </p:spTree>
    <p:extLst>
      <p:ext uri="{BB962C8B-B14F-4D97-AF65-F5344CB8AC3E}">
        <p14:creationId xmlns:p14="http://schemas.microsoft.com/office/powerpoint/2010/main" val="227181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Access modifiers</a:t>
            </a:r>
          </a:p>
        </p:txBody>
      </p:sp>
      <p:sp>
        <p:nvSpPr>
          <p:cNvPr id="5" name="Slide Number Placeholder 4"/>
          <p:cNvSpPr>
            <a:spLocks noGrp="1"/>
          </p:cNvSpPr>
          <p:nvPr>
            <p:ph type="sldNum" sz="quarter" idx="12"/>
          </p:nvPr>
        </p:nvSpPr>
        <p:spPr/>
        <p:txBody>
          <a:bodyPr/>
          <a:lstStyle/>
          <a:p>
            <a:fld id="{0FF54DE5-C571-48E8-A5BC-B369434E2F44}" type="slidenum">
              <a:rPr lang="en-US" smtClean="0"/>
              <a:pPr/>
              <a:t>92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348394"/>
              </p:ext>
            </p:extLst>
          </p:nvPr>
        </p:nvGraphicFramePr>
        <p:xfrm>
          <a:off x="457200" y="1200150"/>
          <a:ext cx="7666265" cy="1955025"/>
        </p:xfrm>
        <a:graphic>
          <a:graphicData uri="http://schemas.openxmlformats.org/drawingml/2006/table">
            <a:tbl>
              <a:tblPr>
                <a:tableStyleId>{BC89EF96-8CEA-46FF-86C4-4CE0E7609802}</a:tableStyleId>
              </a:tblPr>
              <a:tblGrid>
                <a:gridCol w="1533253">
                  <a:extLst>
                    <a:ext uri="{9D8B030D-6E8A-4147-A177-3AD203B41FA5}">
                      <a16:colId xmlns:a16="http://schemas.microsoft.com/office/drawing/2014/main" xmlns="" val="1289184597"/>
                    </a:ext>
                  </a:extLst>
                </a:gridCol>
                <a:gridCol w="1286147">
                  <a:extLst>
                    <a:ext uri="{9D8B030D-6E8A-4147-A177-3AD203B41FA5}">
                      <a16:colId xmlns:a16="http://schemas.microsoft.com/office/drawing/2014/main" xmlns="" val="2765093810"/>
                    </a:ext>
                  </a:extLst>
                </a:gridCol>
                <a:gridCol w="1600200">
                  <a:extLst>
                    <a:ext uri="{9D8B030D-6E8A-4147-A177-3AD203B41FA5}">
                      <a16:colId xmlns:a16="http://schemas.microsoft.com/office/drawing/2014/main" xmlns="" val="2066342921"/>
                    </a:ext>
                  </a:extLst>
                </a:gridCol>
                <a:gridCol w="1713412">
                  <a:extLst>
                    <a:ext uri="{9D8B030D-6E8A-4147-A177-3AD203B41FA5}">
                      <a16:colId xmlns:a16="http://schemas.microsoft.com/office/drawing/2014/main" xmlns="" val="4294837309"/>
                    </a:ext>
                  </a:extLst>
                </a:gridCol>
                <a:gridCol w="1533253">
                  <a:extLst>
                    <a:ext uri="{9D8B030D-6E8A-4147-A177-3AD203B41FA5}">
                      <a16:colId xmlns:a16="http://schemas.microsoft.com/office/drawing/2014/main" xmlns="" val="2709657364"/>
                    </a:ext>
                  </a:extLst>
                </a:gridCol>
              </a:tblGrid>
              <a:tr h="602677">
                <a:tc>
                  <a:txBody>
                    <a:bodyPr/>
                    <a:lstStyle/>
                    <a:p>
                      <a:pPr algn="ctr" fontAlgn="t"/>
                      <a:r>
                        <a:rPr lang="en-US" sz="1500" b="1" dirty="0">
                          <a:effectLst/>
                        </a:rPr>
                        <a:t>Access Modifier</a:t>
                      </a:r>
                      <a:endParaRPr lang="en-US" sz="1500" b="1" dirty="0">
                        <a:solidFill>
                          <a:srgbClr val="000000"/>
                        </a:solidFill>
                        <a:effectLst/>
                        <a:latin typeface="+mn-lt"/>
                      </a:endParaRPr>
                    </a:p>
                  </a:txBody>
                  <a:tcPr marL="28575" marR="28575" marT="28575" marB="28575"/>
                </a:tc>
                <a:tc>
                  <a:txBody>
                    <a:bodyPr/>
                    <a:lstStyle/>
                    <a:p>
                      <a:pPr algn="ctr" fontAlgn="t"/>
                      <a:r>
                        <a:rPr lang="en-US" sz="1500" b="1" dirty="0">
                          <a:effectLst/>
                        </a:rPr>
                        <a:t>within class</a:t>
                      </a:r>
                      <a:endParaRPr lang="en-US" sz="1500" b="1" dirty="0">
                        <a:solidFill>
                          <a:srgbClr val="000000"/>
                        </a:solidFill>
                        <a:effectLst/>
                        <a:latin typeface="+mn-lt"/>
                      </a:endParaRPr>
                    </a:p>
                  </a:txBody>
                  <a:tcPr marL="28575" marR="28575" marT="28575" marB="28575"/>
                </a:tc>
                <a:tc>
                  <a:txBody>
                    <a:bodyPr/>
                    <a:lstStyle/>
                    <a:p>
                      <a:pPr algn="ctr" fontAlgn="t"/>
                      <a:r>
                        <a:rPr lang="en-US" sz="1500" b="1" dirty="0">
                          <a:effectLst/>
                        </a:rPr>
                        <a:t>within package</a:t>
                      </a:r>
                      <a:endParaRPr lang="en-US" sz="1500" b="1" dirty="0">
                        <a:solidFill>
                          <a:srgbClr val="000000"/>
                        </a:solidFill>
                        <a:effectLst/>
                        <a:latin typeface="+mn-lt"/>
                      </a:endParaRPr>
                    </a:p>
                  </a:txBody>
                  <a:tcPr marL="28575" marR="28575" marT="28575" marB="28575"/>
                </a:tc>
                <a:tc>
                  <a:txBody>
                    <a:bodyPr/>
                    <a:lstStyle/>
                    <a:p>
                      <a:pPr algn="ctr" fontAlgn="t"/>
                      <a:r>
                        <a:rPr lang="en-US" sz="1500" b="1" dirty="0">
                          <a:effectLst/>
                        </a:rPr>
                        <a:t>outside package by subclass only</a:t>
                      </a:r>
                      <a:endParaRPr lang="en-US" sz="1500" b="1" dirty="0">
                        <a:solidFill>
                          <a:srgbClr val="000000"/>
                        </a:solidFill>
                        <a:effectLst/>
                        <a:latin typeface="+mn-lt"/>
                      </a:endParaRPr>
                    </a:p>
                  </a:txBody>
                  <a:tcPr marL="28575" marR="28575" marT="28575" marB="28575"/>
                </a:tc>
                <a:tc>
                  <a:txBody>
                    <a:bodyPr/>
                    <a:lstStyle/>
                    <a:p>
                      <a:pPr algn="ctr" fontAlgn="t"/>
                      <a:r>
                        <a:rPr lang="en-US" sz="1500" b="1" dirty="0">
                          <a:effectLst/>
                        </a:rPr>
                        <a:t>outside package</a:t>
                      </a:r>
                      <a:endParaRPr lang="en-US" sz="1500" b="1" dirty="0">
                        <a:solidFill>
                          <a:srgbClr val="000000"/>
                        </a:solidFill>
                        <a:effectLst/>
                        <a:latin typeface="+mn-lt"/>
                      </a:endParaRPr>
                    </a:p>
                  </a:txBody>
                  <a:tcPr marL="28575" marR="28575" marT="28575" marB="28575"/>
                </a:tc>
                <a:extLst>
                  <a:ext uri="{0D108BD9-81ED-4DB2-BD59-A6C34878D82A}">
                    <a16:rowId xmlns:a16="http://schemas.microsoft.com/office/drawing/2014/main" xmlns="" val="2366692088"/>
                  </a:ext>
                </a:extLst>
              </a:tr>
              <a:tr h="338087">
                <a:tc>
                  <a:txBody>
                    <a:bodyPr/>
                    <a:lstStyle/>
                    <a:p>
                      <a:pPr algn="just" fontAlgn="t"/>
                      <a:r>
                        <a:rPr lang="en-US" sz="1500" b="1" dirty="0">
                          <a:effectLst/>
                        </a:rPr>
                        <a:t>Private</a:t>
                      </a:r>
                      <a:endParaRPr lang="en-US" sz="1500" b="1" i="0" dirty="0">
                        <a:solidFill>
                          <a:srgbClr val="00000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extLst>
                  <a:ext uri="{0D108BD9-81ED-4DB2-BD59-A6C34878D82A}">
                    <a16:rowId xmlns:a16="http://schemas.microsoft.com/office/drawing/2014/main" xmlns="" val="1640439675"/>
                  </a:ext>
                </a:extLst>
              </a:tr>
              <a:tr h="338087">
                <a:tc>
                  <a:txBody>
                    <a:bodyPr/>
                    <a:lstStyle/>
                    <a:p>
                      <a:pPr algn="just" fontAlgn="t"/>
                      <a:r>
                        <a:rPr lang="en-US" sz="1500" b="1" dirty="0">
                          <a:effectLst/>
                        </a:rPr>
                        <a:t>Default</a:t>
                      </a:r>
                      <a:endParaRPr lang="en-US" sz="1500" b="1" i="0" dirty="0">
                        <a:solidFill>
                          <a:srgbClr val="00000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extLst>
                  <a:ext uri="{0D108BD9-81ED-4DB2-BD59-A6C34878D82A}">
                    <a16:rowId xmlns:a16="http://schemas.microsoft.com/office/drawing/2014/main" xmlns="" val="2627298737"/>
                  </a:ext>
                </a:extLst>
              </a:tr>
              <a:tr h="338087">
                <a:tc>
                  <a:txBody>
                    <a:bodyPr/>
                    <a:lstStyle/>
                    <a:p>
                      <a:pPr algn="just" fontAlgn="t"/>
                      <a:r>
                        <a:rPr lang="en-US" sz="1500" b="1" dirty="0">
                          <a:effectLst/>
                        </a:rPr>
                        <a:t>Protected</a:t>
                      </a:r>
                      <a:endParaRPr lang="en-US" sz="1500" b="1" i="0" dirty="0">
                        <a:solidFill>
                          <a:srgbClr val="00000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FF0000"/>
                          </a:solidFill>
                          <a:effectLst/>
                        </a:rPr>
                        <a:t>N</a:t>
                      </a:r>
                      <a:endParaRPr lang="en-US" sz="1500" b="1" i="0" dirty="0">
                        <a:solidFill>
                          <a:srgbClr val="FF0000"/>
                        </a:solidFill>
                        <a:effectLst/>
                        <a:latin typeface="+mn-lt"/>
                      </a:endParaRPr>
                    </a:p>
                  </a:txBody>
                  <a:tcPr marL="28575" marR="28575" marT="28575" marB="28575"/>
                </a:tc>
                <a:extLst>
                  <a:ext uri="{0D108BD9-81ED-4DB2-BD59-A6C34878D82A}">
                    <a16:rowId xmlns:a16="http://schemas.microsoft.com/office/drawing/2014/main" xmlns="" val="458121275"/>
                  </a:ext>
                </a:extLst>
              </a:tr>
              <a:tr h="338087">
                <a:tc>
                  <a:txBody>
                    <a:bodyPr/>
                    <a:lstStyle/>
                    <a:p>
                      <a:pPr algn="just" fontAlgn="t"/>
                      <a:r>
                        <a:rPr lang="en-US" sz="1500" b="1" dirty="0">
                          <a:effectLst/>
                        </a:rPr>
                        <a:t>Public</a:t>
                      </a:r>
                      <a:endParaRPr lang="en-US" sz="1500" b="1" i="0" dirty="0">
                        <a:solidFill>
                          <a:srgbClr val="00000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tc>
                  <a:txBody>
                    <a:bodyPr/>
                    <a:lstStyle/>
                    <a:p>
                      <a:pPr algn="ctr" fontAlgn="t"/>
                      <a:r>
                        <a:rPr lang="en-US" sz="1500" b="1" dirty="0">
                          <a:solidFill>
                            <a:srgbClr val="00B050"/>
                          </a:solidFill>
                          <a:effectLst/>
                        </a:rPr>
                        <a:t>Y</a:t>
                      </a:r>
                      <a:endParaRPr lang="en-US" sz="1500" b="1" i="0" dirty="0">
                        <a:solidFill>
                          <a:srgbClr val="00B050"/>
                        </a:solidFill>
                        <a:effectLst/>
                        <a:latin typeface="+mn-lt"/>
                      </a:endParaRPr>
                    </a:p>
                  </a:txBody>
                  <a:tcPr marL="28575" marR="28575" marT="28575" marB="28575"/>
                </a:tc>
                <a:extLst>
                  <a:ext uri="{0D108BD9-81ED-4DB2-BD59-A6C34878D82A}">
                    <a16:rowId xmlns:a16="http://schemas.microsoft.com/office/drawing/2014/main" xmlns="" val="3655215181"/>
                  </a:ext>
                </a:extLst>
              </a:tr>
            </a:tbl>
          </a:graphicData>
        </a:graphic>
      </p:graphicFrame>
    </p:spTree>
    <p:extLst>
      <p:ext uri="{BB962C8B-B14F-4D97-AF65-F5344CB8AC3E}">
        <p14:creationId xmlns:p14="http://schemas.microsoft.com/office/powerpoint/2010/main" val="181076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Exceptions</a:t>
            </a:r>
          </a:p>
        </p:txBody>
      </p:sp>
      <p:sp>
        <p:nvSpPr>
          <p:cNvPr id="3" name="Content Placeholder 2"/>
          <p:cNvSpPr>
            <a:spLocks noGrp="1"/>
          </p:cNvSpPr>
          <p:nvPr>
            <p:ph idx="1"/>
          </p:nvPr>
        </p:nvSpPr>
        <p:spPr/>
        <p:txBody>
          <a:bodyPr>
            <a:normAutofit/>
          </a:bodyPr>
          <a:lstStyle/>
          <a:p>
            <a:r>
              <a:rPr lang="en-US" sz="1800" dirty="0"/>
              <a:t>Exception is an abnormal condition.</a:t>
            </a:r>
          </a:p>
          <a:p>
            <a:r>
              <a:rPr lang="en-US" sz="1800" dirty="0"/>
              <a:t>In java, exception is an event that disrupts the normal flow of the program. </a:t>
            </a:r>
          </a:p>
          <a:p>
            <a:r>
              <a:rPr lang="en-US" sz="1800" dirty="0"/>
              <a:t>There are two types of exceptions.</a:t>
            </a:r>
          </a:p>
          <a:p>
            <a:pPr marL="342900" lvl="1" indent="0">
              <a:buNone/>
            </a:pPr>
            <a:r>
              <a:rPr lang="en-US" sz="1500" dirty="0"/>
              <a:t>1. Checked Exceptions</a:t>
            </a:r>
          </a:p>
          <a:p>
            <a:pPr marL="342900" lvl="1" indent="0">
              <a:buNone/>
            </a:pPr>
            <a:r>
              <a:rPr lang="en-US" sz="1500" dirty="0"/>
              <a:t>2. Un-checked Exceptions</a:t>
            </a:r>
          </a:p>
        </p:txBody>
      </p:sp>
      <p:sp>
        <p:nvSpPr>
          <p:cNvPr id="5" name="Slide Number Placeholder 4"/>
          <p:cNvSpPr>
            <a:spLocks noGrp="1"/>
          </p:cNvSpPr>
          <p:nvPr>
            <p:ph type="sldNum" sz="quarter" idx="12"/>
          </p:nvPr>
        </p:nvSpPr>
        <p:spPr/>
        <p:txBody>
          <a:bodyPr/>
          <a:lstStyle/>
          <a:p>
            <a:fld id="{0FF54DE5-C571-48E8-A5BC-B369434E2F44}" type="slidenum">
              <a:rPr lang="en-US" smtClean="0"/>
              <a:pPr/>
              <a:t>93</a:t>
            </a:fld>
            <a:endParaRPr lang="en-US" dirty="0"/>
          </a:p>
        </p:txBody>
      </p:sp>
      <p:sp>
        <p:nvSpPr>
          <p:cNvPr id="6" name="Rectangle 5"/>
          <p:cNvSpPr/>
          <p:nvPr/>
        </p:nvSpPr>
        <p:spPr>
          <a:xfrm>
            <a:off x="3733800" y="2419350"/>
            <a:ext cx="2590800" cy="533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Exception</a:t>
            </a:r>
          </a:p>
        </p:txBody>
      </p:sp>
      <p:sp>
        <p:nvSpPr>
          <p:cNvPr id="7" name="Rectangle 6"/>
          <p:cNvSpPr/>
          <p:nvPr/>
        </p:nvSpPr>
        <p:spPr>
          <a:xfrm>
            <a:off x="2362200" y="3486150"/>
            <a:ext cx="2590800" cy="533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Checked</a:t>
            </a:r>
          </a:p>
        </p:txBody>
      </p:sp>
      <p:sp>
        <p:nvSpPr>
          <p:cNvPr id="8" name="Rectangle 7"/>
          <p:cNvSpPr/>
          <p:nvPr/>
        </p:nvSpPr>
        <p:spPr>
          <a:xfrm>
            <a:off x="5181600" y="3486150"/>
            <a:ext cx="2590800" cy="533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Un-Checked</a:t>
            </a:r>
          </a:p>
        </p:txBody>
      </p:sp>
      <p:cxnSp>
        <p:nvCxnSpPr>
          <p:cNvPr id="10" name="Straight Connector 9"/>
          <p:cNvCxnSpPr/>
          <p:nvPr/>
        </p:nvCxnSpPr>
        <p:spPr>
          <a:xfrm>
            <a:off x="3429000" y="3257550"/>
            <a:ext cx="3352800"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rot="5400000">
            <a:off x="3313906" y="3371850"/>
            <a:ext cx="229394" cy="79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4" name="Straight Arrow Connector 13"/>
          <p:cNvCxnSpPr/>
          <p:nvPr/>
        </p:nvCxnSpPr>
        <p:spPr>
          <a:xfrm rot="5400000">
            <a:off x="6667500" y="3371850"/>
            <a:ext cx="229394" cy="79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rot="5400000">
            <a:off x="4800997" y="3104753"/>
            <a:ext cx="304800" cy="79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986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613171"/>
          </a:xfrm>
        </p:spPr>
        <p:txBody>
          <a:bodyPr>
            <a:normAutofit fontScale="90000"/>
          </a:bodyPr>
          <a:lstStyle/>
          <a:p>
            <a:r>
              <a:rPr lang="en-US" dirty="0"/>
              <a:t>Un Checked Exceptions</a:t>
            </a:r>
          </a:p>
        </p:txBody>
      </p:sp>
      <p:sp>
        <p:nvSpPr>
          <p:cNvPr id="3" name="Content Placeholder 2"/>
          <p:cNvSpPr>
            <a:spLocks noGrp="1"/>
          </p:cNvSpPr>
          <p:nvPr>
            <p:ph idx="1"/>
          </p:nvPr>
        </p:nvSpPr>
        <p:spPr>
          <a:xfrm>
            <a:off x="228600" y="819150"/>
            <a:ext cx="8686800" cy="3699273"/>
          </a:xfrm>
        </p:spPr>
        <p:txBody>
          <a:bodyPr>
            <a:normAutofit/>
          </a:bodyPr>
          <a:lstStyle/>
          <a:p>
            <a:r>
              <a:rPr lang="en-US" sz="1600" dirty="0"/>
              <a:t>Exceptions that are NOT checked by compiler are called Un-Checked Exceptions.</a:t>
            </a:r>
          </a:p>
          <a:p>
            <a:r>
              <a:rPr lang="en-US" sz="1600" dirty="0"/>
              <a:t>Un checked Exceptions successfully compiled by Java compiler.</a:t>
            </a:r>
          </a:p>
          <a:p>
            <a:r>
              <a:rPr lang="en-US" sz="1600" dirty="0"/>
              <a:t>At run time it throws exception.</a:t>
            </a:r>
          </a:p>
          <a:p>
            <a:r>
              <a:rPr lang="en-US" sz="1600" dirty="0"/>
              <a:t>Examples: </a:t>
            </a:r>
          </a:p>
          <a:p>
            <a:pPr lvl="1"/>
            <a:r>
              <a:rPr lang="en-US" sz="1600" dirty="0"/>
              <a:t>ArithmeticException</a:t>
            </a:r>
          </a:p>
          <a:p>
            <a:pPr lvl="1"/>
            <a:r>
              <a:rPr lang="en-US" sz="1600" dirty="0"/>
              <a:t>NullPointerException</a:t>
            </a:r>
          </a:p>
          <a:p>
            <a:pPr lvl="1"/>
            <a:r>
              <a:rPr lang="en-US" sz="1600" dirty="0"/>
              <a:t>NumberFormatException</a:t>
            </a:r>
          </a:p>
          <a:p>
            <a:pPr lvl="1"/>
            <a:r>
              <a:rPr lang="en-US" sz="1600" dirty="0"/>
              <a:t>ArrayIndexOutOfBoundsException</a:t>
            </a:r>
          </a:p>
          <a:p>
            <a:endParaRPr lang="en-US" sz="1600" b="1" dirty="0"/>
          </a:p>
          <a:p>
            <a:endParaRPr lang="en-US" sz="1600" b="1" dirty="0"/>
          </a:p>
          <a:p>
            <a:endParaRPr lang="en-US" sz="1600" b="1" dirty="0"/>
          </a:p>
          <a:p>
            <a:endParaRPr lang="en-US" sz="1600" dirty="0"/>
          </a:p>
        </p:txBody>
      </p:sp>
      <p:sp>
        <p:nvSpPr>
          <p:cNvPr id="4" name="Slide Number Placeholder 3"/>
          <p:cNvSpPr>
            <a:spLocks noGrp="1"/>
          </p:cNvSpPr>
          <p:nvPr>
            <p:ph type="sldNum" sz="quarter" idx="12"/>
          </p:nvPr>
        </p:nvSpPr>
        <p:spPr/>
        <p:txBody>
          <a:bodyPr/>
          <a:lstStyle/>
          <a:p>
            <a:fld id="{0FF54DE5-C571-48E8-A5BC-B369434E2F44}" type="slidenum">
              <a:rPr lang="en-US" smtClean="0"/>
              <a:pPr/>
              <a:t>94</a:t>
            </a:fld>
            <a:endParaRPr lang="en-US" dirty="0"/>
          </a:p>
        </p:txBody>
      </p:sp>
    </p:spTree>
    <p:extLst>
      <p:ext uri="{BB962C8B-B14F-4D97-AF65-F5344CB8AC3E}">
        <p14:creationId xmlns:p14="http://schemas.microsoft.com/office/powerpoint/2010/main" val="30854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150"/>
            <a:ext cx="8229600" cy="613171"/>
          </a:xfrm>
        </p:spPr>
        <p:txBody>
          <a:bodyPr>
            <a:normAutofit/>
          </a:bodyPr>
          <a:lstStyle/>
          <a:p>
            <a:r>
              <a:rPr lang="en-US" sz="3200" dirty="0"/>
              <a:t>Common Un-Checked exceptions</a:t>
            </a:r>
          </a:p>
        </p:txBody>
      </p:sp>
      <p:sp>
        <p:nvSpPr>
          <p:cNvPr id="5" name="Slide Number Placeholder 4"/>
          <p:cNvSpPr>
            <a:spLocks noGrp="1"/>
          </p:cNvSpPr>
          <p:nvPr>
            <p:ph type="sldNum" sz="quarter" idx="12"/>
          </p:nvPr>
        </p:nvSpPr>
        <p:spPr/>
        <p:txBody>
          <a:bodyPr/>
          <a:lstStyle/>
          <a:p>
            <a:fld id="{0FF54DE5-C571-48E8-A5BC-B369434E2F44}" type="slidenum">
              <a:rPr lang="en-US" smtClean="0"/>
              <a:pPr/>
              <a:t>95</a:t>
            </a:fld>
            <a:endParaRPr lang="en-US" dirty="0"/>
          </a:p>
        </p:txBody>
      </p:sp>
      <p:grpSp>
        <p:nvGrpSpPr>
          <p:cNvPr id="3" name="Group 21"/>
          <p:cNvGrpSpPr/>
          <p:nvPr/>
        </p:nvGrpSpPr>
        <p:grpSpPr>
          <a:xfrm>
            <a:off x="838200" y="971550"/>
            <a:ext cx="6705600" cy="3276600"/>
            <a:chOff x="838200" y="971550"/>
            <a:chExt cx="6705600" cy="3276600"/>
          </a:xfrm>
        </p:grpSpPr>
        <p:sp>
          <p:nvSpPr>
            <p:cNvPr id="8" name="Rectangle 7"/>
            <p:cNvSpPr/>
            <p:nvPr/>
          </p:nvSpPr>
          <p:spPr>
            <a:xfrm>
              <a:off x="838200" y="971550"/>
              <a:ext cx="2057400" cy="609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err="1"/>
                <a:t>int</a:t>
              </a:r>
              <a:r>
                <a:rPr lang="en-US" sz="1400" dirty="0"/>
                <a:t> a=50/0</a:t>
              </a:r>
            </a:p>
          </p:txBody>
        </p:sp>
        <p:sp>
          <p:nvSpPr>
            <p:cNvPr id="9" name="Rectangle 8"/>
            <p:cNvSpPr/>
            <p:nvPr/>
          </p:nvSpPr>
          <p:spPr>
            <a:xfrm>
              <a:off x="4495800" y="1123950"/>
              <a:ext cx="2286000" cy="381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ArithmeticException</a:t>
              </a:r>
              <a:r>
                <a:rPr lang="en-US" dirty="0"/>
                <a:t>  </a:t>
              </a:r>
            </a:p>
          </p:txBody>
        </p:sp>
        <p:sp>
          <p:nvSpPr>
            <p:cNvPr id="10" name="Rectangle 9"/>
            <p:cNvSpPr/>
            <p:nvPr/>
          </p:nvSpPr>
          <p:spPr>
            <a:xfrm>
              <a:off x="838200" y="1885950"/>
              <a:ext cx="2743200" cy="609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342900" lvl="1" indent="0">
                <a:buNone/>
              </a:pPr>
              <a:r>
                <a:rPr lang="en-US" sz="1400" dirty="0"/>
                <a:t>String s=</a:t>
              </a:r>
              <a:r>
                <a:rPr lang="en-US" sz="1400" b="1" dirty="0"/>
                <a:t>null</a:t>
              </a:r>
              <a:r>
                <a:rPr lang="en-US" sz="1400" dirty="0"/>
                <a:t>; </a:t>
              </a:r>
            </a:p>
            <a:p>
              <a:pPr marL="342900" lvl="1" indent="0">
                <a:buNone/>
              </a:pPr>
              <a:r>
                <a:rPr lang="en-US" sz="1400" dirty="0" err="1"/>
                <a:t>System.out.println</a:t>
              </a:r>
              <a:r>
                <a:rPr lang="en-US" sz="1400" dirty="0"/>
                <a:t>(s.length());</a:t>
              </a:r>
              <a:endParaRPr lang="en-US" dirty="0"/>
            </a:p>
          </p:txBody>
        </p:sp>
        <p:sp>
          <p:nvSpPr>
            <p:cNvPr id="12" name="Rectangle 11"/>
            <p:cNvSpPr/>
            <p:nvPr/>
          </p:nvSpPr>
          <p:spPr>
            <a:xfrm>
              <a:off x="4495800" y="1962150"/>
              <a:ext cx="1981200" cy="381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err="1"/>
                <a:t>NullPointerException</a:t>
              </a:r>
              <a:endParaRPr lang="en-US" sz="1600" dirty="0"/>
            </a:p>
          </p:txBody>
        </p:sp>
        <p:sp>
          <p:nvSpPr>
            <p:cNvPr id="14" name="Rectangle 13"/>
            <p:cNvSpPr/>
            <p:nvPr/>
          </p:nvSpPr>
          <p:spPr>
            <a:xfrm>
              <a:off x="838200" y="2724150"/>
              <a:ext cx="2743200" cy="609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342900" lvl="1" indent="0">
                <a:buNone/>
              </a:pPr>
              <a:r>
                <a:rPr lang="en-US" sz="1400" dirty="0"/>
                <a:t>String s="</a:t>
              </a:r>
              <a:r>
                <a:rPr lang="en-US" sz="1400" dirty="0" err="1"/>
                <a:t>abc</a:t>
              </a:r>
              <a:r>
                <a:rPr lang="en-US" sz="1400" dirty="0"/>
                <a:t>";  </a:t>
              </a:r>
            </a:p>
            <a:p>
              <a:pPr marL="342900" lvl="1" indent="0">
                <a:buNone/>
              </a:pPr>
              <a:r>
                <a:rPr lang="en-US" sz="1400" b="1" dirty="0" err="1"/>
                <a:t>int</a:t>
              </a:r>
              <a:r>
                <a:rPr lang="en-US" sz="1400" dirty="0"/>
                <a:t> </a:t>
              </a:r>
              <a:r>
                <a:rPr lang="en-US" sz="1400" dirty="0" err="1"/>
                <a:t>i</a:t>
              </a:r>
              <a:r>
                <a:rPr lang="en-US" sz="1400" dirty="0"/>
                <a:t>=</a:t>
              </a:r>
              <a:r>
                <a:rPr lang="en-US" sz="1400" dirty="0" err="1"/>
                <a:t>Integer.parseInt</a:t>
              </a:r>
              <a:r>
                <a:rPr lang="en-US" sz="1400" dirty="0"/>
                <a:t>(s);</a:t>
              </a:r>
              <a:endParaRPr lang="en-US" dirty="0"/>
            </a:p>
          </p:txBody>
        </p:sp>
        <p:sp>
          <p:nvSpPr>
            <p:cNvPr id="15" name="Rectangle 14"/>
            <p:cNvSpPr/>
            <p:nvPr/>
          </p:nvSpPr>
          <p:spPr>
            <a:xfrm>
              <a:off x="4495800" y="2876550"/>
              <a:ext cx="2286000" cy="381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err="1"/>
                <a:t>NumberFormatException</a:t>
              </a:r>
              <a:endParaRPr lang="en-US" sz="1600" dirty="0"/>
            </a:p>
          </p:txBody>
        </p:sp>
        <p:sp>
          <p:nvSpPr>
            <p:cNvPr id="16" name="Rectangle 15"/>
            <p:cNvSpPr/>
            <p:nvPr/>
          </p:nvSpPr>
          <p:spPr>
            <a:xfrm>
              <a:off x="838200" y="3638550"/>
              <a:ext cx="2743200" cy="609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342900" lvl="1" indent="0">
                <a:buNone/>
              </a:pPr>
              <a:r>
                <a:rPr lang="en-US" sz="1400" b="1" dirty="0" err="1"/>
                <a:t>int</a:t>
              </a:r>
              <a:r>
                <a:rPr lang="en-US" sz="1400" dirty="0"/>
                <a:t> a[]=</a:t>
              </a:r>
              <a:r>
                <a:rPr lang="en-US" sz="1400" b="1" dirty="0"/>
                <a:t>new</a:t>
              </a:r>
              <a:r>
                <a:rPr lang="en-US" sz="1400" dirty="0"/>
                <a:t> </a:t>
              </a:r>
              <a:r>
                <a:rPr lang="en-US" sz="1400" b="1" dirty="0" err="1"/>
                <a:t>int</a:t>
              </a:r>
              <a:r>
                <a:rPr lang="en-US" sz="1400" dirty="0"/>
                <a:t>[5];  </a:t>
              </a:r>
            </a:p>
            <a:p>
              <a:pPr marL="342900" lvl="1" indent="0">
                <a:buNone/>
              </a:pPr>
              <a:r>
                <a:rPr lang="en-US" sz="1400" dirty="0"/>
                <a:t>a[10]=50;</a:t>
              </a:r>
              <a:endParaRPr lang="en-US" dirty="0"/>
            </a:p>
          </p:txBody>
        </p:sp>
        <p:sp>
          <p:nvSpPr>
            <p:cNvPr id="17" name="Rectangle 16"/>
            <p:cNvSpPr/>
            <p:nvPr/>
          </p:nvSpPr>
          <p:spPr>
            <a:xfrm>
              <a:off x="4495800" y="3790950"/>
              <a:ext cx="3048000" cy="381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err="1"/>
                <a:t>ArrayIndexOutOfBoundsException</a:t>
              </a:r>
              <a:endParaRPr lang="en-US" sz="1600" dirty="0"/>
            </a:p>
          </p:txBody>
        </p:sp>
        <p:sp>
          <p:nvSpPr>
            <p:cNvPr id="18" name="Right Arrow 17"/>
            <p:cNvSpPr/>
            <p:nvPr/>
          </p:nvSpPr>
          <p:spPr>
            <a:xfrm>
              <a:off x="2895600" y="1200150"/>
              <a:ext cx="1600200"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ight Arrow 18"/>
            <p:cNvSpPr/>
            <p:nvPr/>
          </p:nvSpPr>
          <p:spPr>
            <a:xfrm>
              <a:off x="3581400" y="2038350"/>
              <a:ext cx="914400"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Right Arrow 19"/>
            <p:cNvSpPr/>
            <p:nvPr/>
          </p:nvSpPr>
          <p:spPr>
            <a:xfrm>
              <a:off x="3581400" y="2952750"/>
              <a:ext cx="914400"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Right Arrow 20"/>
            <p:cNvSpPr/>
            <p:nvPr/>
          </p:nvSpPr>
          <p:spPr>
            <a:xfrm>
              <a:off x="3581400" y="3867150"/>
              <a:ext cx="914400" cy="2286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fontScale="90000"/>
          </a:bodyPr>
          <a:lstStyle/>
          <a:p>
            <a:r>
              <a:rPr lang="en-US" dirty="0"/>
              <a:t>Checked Exceptions</a:t>
            </a:r>
          </a:p>
        </p:txBody>
      </p:sp>
      <p:sp>
        <p:nvSpPr>
          <p:cNvPr id="3" name="Content Placeholder 2"/>
          <p:cNvSpPr>
            <a:spLocks noGrp="1"/>
          </p:cNvSpPr>
          <p:nvPr>
            <p:ph idx="1"/>
          </p:nvPr>
        </p:nvSpPr>
        <p:spPr/>
        <p:txBody>
          <a:bodyPr>
            <a:normAutofit/>
          </a:bodyPr>
          <a:lstStyle/>
          <a:p>
            <a:r>
              <a:rPr lang="en-US" sz="1800" dirty="0"/>
              <a:t>Exceptions that are checked by compiler are called Checked Exceptions.</a:t>
            </a:r>
          </a:p>
          <a:p>
            <a:r>
              <a:rPr lang="en-US" sz="1800" dirty="0"/>
              <a:t>If a program contains checked-Exception code is not compiled.</a:t>
            </a:r>
          </a:p>
          <a:p>
            <a:r>
              <a:rPr lang="en-US" sz="1800" dirty="0"/>
              <a:t>Examples:</a:t>
            </a:r>
          </a:p>
          <a:p>
            <a:pPr lvl="1"/>
            <a:r>
              <a:rPr lang="en-US" sz="1500" dirty="0" err="1"/>
              <a:t>InterruptedException</a:t>
            </a:r>
            <a:endParaRPr lang="en-US" sz="1500" dirty="0"/>
          </a:p>
          <a:p>
            <a:pPr lvl="1"/>
            <a:r>
              <a:rPr lang="en-US" sz="1500" dirty="0" err="1"/>
              <a:t>IOException</a:t>
            </a:r>
            <a:endParaRPr lang="en-US" sz="1500" dirty="0"/>
          </a:p>
          <a:p>
            <a:pPr lvl="1"/>
            <a:r>
              <a:rPr lang="en-US" sz="1500" dirty="0" err="1"/>
              <a:t>FileNotFoundException</a:t>
            </a:r>
            <a:r>
              <a:rPr lang="en-US" sz="1500" dirty="0"/>
              <a:t> etc.</a:t>
            </a:r>
          </a:p>
        </p:txBody>
      </p:sp>
      <p:sp>
        <p:nvSpPr>
          <p:cNvPr id="4" name="Slide Number Placeholder 3"/>
          <p:cNvSpPr>
            <a:spLocks noGrp="1"/>
          </p:cNvSpPr>
          <p:nvPr>
            <p:ph type="sldNum" sz="quarter" idx="12"/>
          </p:nvPr>
        </p:nvSpPr>
        <p:spPr/>
        <p:txBody>
          <a:bodyPr/>
          <a:lstStyle/>
          <a:p>
            <a:fld id="{0FF54DE5-C571-48E8-A5BC-B369434E2F44}" type="slidenum">
              <a:rPr lang="en-US" smtClean="0"/>
              <a:pPr/>
              <a:t>96</a:t>
            </a:fld>
            <a:endParaRPr lang="en-US" dirty="0"/>
          </a:p>
        </p:txBody>
      </p:sp>
    </p:spTree>
    <p:extLst>
      <p:ext uri="{BB962C8B-B14F-4D97-AF65-F5344CB8AC3E}">
        <p14:creationId xmlns:p14="http://schemas.microsoft.com/office/powerpoint/2010/main" val="4414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rmAutofit/>
          </a:bodyPr>
          <a:lstStyle/>
          <a:p>
            <a:r>
              <a:rPr lang="en-US" sz="3200" dirty="0"/>
              <a:t>Common Checked exceptions</a:t>
            </a:r>
          </a:p>
        </p:txBody>
      </p:sp>
      <p:sp>
        <p:nvSpPr>
          <p:cNvPr id="5" name="Slide Number Placeholder 4"/>
          <p:cNvSpPr>
            <a:spLocks noGrp="1"/>
          </p:cNvSpPr>
          <p:nvPr>
            <p:ph type="sldNum" sz="quarter" idx="12"/>
          </p:nvPr>
        </p:nvSpPr>
        <p:spPr/>
        <p:txBody>
          <a:bodyPr/>
          <a:lstStyle/>
          <a:p>
            <a:fld id="{0FF54DE5-C571-48E8-A5BC-B369434E2F44}" type="slidenum">
              <a:rPr lang="en-US" smtClean="0"/>
              <a:pPr/>
              <a:t>97</a:t>
            </a:fld>
            <a:endParaRPr lang="en-US" dirty="0"/>
          </a:p>
        </p:txBody>
      </p:sp>
      <p:sp>
        <p:nvSpPr>
          <p:cNvPr id="8" name="Rectangle 7"/>
          <p:cNvSpPr/>
          <p:nvPr/>
        </p:nvSpPr>
        <p:spPr>
          <a:xfrm>
            <a:off x="838200" y="1428750"/>
            <a:ext cx="2057400" cy="457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err="1"/>
              <a:t>Thread.sleep</a:t>
            </a:r>
            <a:r>
              <a:rPr lang="en-US" sz="1400" dirty="0"/>
              <a:t>(3000);</a:t>
            </a:r>
          </a:p>
        </p:txBody>
      </p:sp>
      <p:sp>
        <p:nvSpPr>
          <p:cNvPr id="9" name="Rectangle 8"/>
          <p:cNvSpPr/>
          <p:nvPr/>
        </p:nvSpPr>
        <p:spPr>
          <a:xfrm>
            <a:off x="4495800" y="1428750"/>
            <a:ext cx="2286000" cy="42672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InterruptedException</a:t>
            </a:r>
            <a:endParaRPr lang="en-US" dirty="0"/>
          </a:p>
        </p:txBody>
      </p:sp>
      <p:sp>
        <p:nvSpPr>
          <p:cNvPr id="10" name="Rectangle 9"/>
          <p:cNvSpPr/>
          <p:nvPr/>
        </p:nvSpPr>
        <p:spPr>
          <a:xfrm>
            <a:off x="762000" y="2190750"/>
            <a:ext cx="4038600" cy="990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marL="342900" lvl="1" indent="0">
              <a:buNone/>
            </a:pPr>
            <a:r>
              <a:rPr lang="en-US" sz="1400" dirty="0" err="1"/>
              <a:t>FileReader</a:t>
            </a:r>
            <a:r>
              <a:rPr lang="en-US" sz="1400" dirty="0"/>
              <a:t> </a:t>
            </a:r>
            <a:r>
              <a:rPr lang="en-US" sz="1400" dirty="0" err="1"/>
              <a:t>fr</a:t>
            </a:r>
            <a:r>
              <a:rPr lang="en-US" sz="1400" dirty="0"/>
              <a:t> = new </a:t>
            </a:r>
            <a:r>
              <a:rPr lang="en-US" sz="1400" dirty="0" err="1"/>
              <a:t>FileReader</a:t>
            </a:r>
            <a:r>
              <a:rPr lang="en-US" sz="1400" dirty="0"/>
              <a:t>("C:\\Test.txt");    </a:t>
            </a:r>
          </a:p>
          <a:p>
            <a:pPr marL="342900" lvl="1" indent="0">
              <a:buNone/>
            </a:pPr>
            <a:r>
              <a:rPr lang="en-US" sz="1400" dirty="0" err="1"/>
              <a:t>BufferedReader</a:t>
            </a:r>
            <a:r>
              <a:rPr lang="en-US" sz="1400" dirty="0"/>
              <a:t> </a:t>
            </a:r>
            <a:r>
              <a:rPr lang="en-US" sz="1400" dirty="0" err="1"/>
              <a:t>bfr</a:t>
            </a:r>
            <a:r>
              <a:rPr lang="en-US" sz="1400" dirty="0"/>
              <a:t> = new </a:t>
            </a:r>
            <a:r>
              <a:rPr lang="en-US" sz="1400" dirty="0" err="1"/>
              <a:t>BufferedReader</a:t>
            </a:r>
            <a:r>
              <a:rPr lang="en-US" sz="1400" dirty="0"/>
              <a:t>(</a:t>
            </a:r>
            <a:r>
              <a:rPr lang="en-US" sz="1400" dirty="0" err="1"/>
              <a:t>fr</a:t>
            </a:r>
            <a:r>
              <a:rPr lang="en-US" sz="1400" dirty="0"/>
              <a:t>); </a:t>
            </a:r>
          </a:p>
          <a:p>
            <a:pPr marL="342900" lvl="1" indent="0">
              <a:buNone/>
            </a:pPr>
            <a:r>
              <a:rPr lang="en-US" sz="1400" dirty="0" err="1"/>
              <a:t>System.</a:t>
            </a:r>
            <a:r>
              <a:rPr lang="en-US" sz="1400" i="1" dirty="0" err="1"/>
              <a:t>out.println</a:t>
            </a:r>
            <a:r>
              <a:rPr lang="en-US" sz="1400" i="1" dirty="0"/>
              <a:t>(</a:t>
            </a:r>
            <a:r>
              <a:rPr lang="en-US" sz="1400" i="1" dirty="0" err="1"/>
              <a:t>bfr.readLine</a:t>
            </a:r>
            <a:r>
              <a:rPr lang="en-US" sz="1400" i="1" dirty="0"/>
              <a:t>());    </a:t>
            </a:r>
            <a:endParaRPr lang="en-US" sz="1400" dirty="0"/>
          </a:p>
        </p:txBody>
      </p:sp>
      <p:sp>
        <p:nvSpPr>
          <p:cNvPr id="12" name="Rectangle 11"/>
          <p:cNvSpPr/>
          <p:nvPr/>
        </p:nvSpPr>
        <p:spPr>
          <a:xfrm>
            <a:off x="5809611" y="2309909"/>
            <a:ext cx="1981200" cy="3048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err="1"/>
              <a:t>FileNotException</a:t>
            </a:r>
            <a:endParaRPr lang="en-US" sz="1600" dirty="0"/>
          </a:p>
        </p:txBody>
      </p:sp>
      <p:sp>
        <p:nvSpPr>
          <p:cNvPr id="18" name="Right Arrow 17"/>
          <p:cNvSpPr/>
          <p:nvPr/>
        </p:nvSpPr>
        <p:spPr>
          <a:xfrm>
            <a:off x="2895600" y="1504950"/>
            <a:ext cx="1600200" cy="30480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ight Arrow 18"/>
          <p:cNvSpPr/>
          <p:nvPr/>
        </p:nvSpPr>
        <p:spPr>
          <a:xfrm>
            <a:off x="4800600" y="2343150"/>
            <a:ext cx="990600" cy="27432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ectangle 21"/>
          <p:cNvSpPr/>
          <p:nvPr/>
        </p:nvSpPr>
        <p:spPr>
          <a:xfrm>
            <a:off x="5791200" y="2800350"/>
            <a:ext cx="1371600" cy="3048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err="1"/>
              <a:t>IOException</a:t>
            </a:r>
            <a:endParaRPr lang="en-US" sz="1600" dirty="0"/>
          </a:p>
        </p:txBody>
      </p:sp>
      <p:sp>
        <p:nvSpPr>
          <p:cNvPr id="23" name="Right Arrow 22"/>
          <p:cNvSpPr/>
          <p:nvPr/>
        </p:nvSpPr>
        <p:spPr>
          <a:xfrm>
            <a:off x="4800600" y="2800350"/>
            <a:ext cx="990600" cy="27432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7150"/>
            <a:ext cx="8229600" cy="613171"/>
          </a:xfrm>
        </p:spPr>
        <p:txBody>
          <a:bodyPr>
            <a:noAutofit/>
          </a:bodyPr>
          <a:lstStyle/>
          <a:p>
            <a:r>
              <a:rPr lang="en-US" sz="3200" dirty="0"/>
              <a:t>Java Exception Handling Keywords</a:t>
            </a:r>
          </a:p>
        </p:txBody>
      </p:sp>
      <p:sp>
        <p:nvSpPr>
          <p:cNvPr id="3" name="Content Placeholder 2"/>
          <p:cNvSpPr>
            <a:spLocks noGrp="1"/>
          </p:cNvSpPr>
          <p:nvPr>
            <p:ph idx="1"/>
          </p:nvPr>
        </p:nvSpPr>
        <p:spPr>
          <a:xfrm>
            <a:off x="228600" y="819150"/>
            <a:ext cx="8686800" cy="3699273"/>
          </a:xfrm>
        </p:spPr>
        <p:txBody>
          <a:bodyPr>
            <a:normAutofit/>
          </a:bodyPr>
          <a:lstStyle/>
          <a:p>
            <a:r>
              <a:rPr lang="en-US" sz="2400" dirty="0"/>
              <a:t>try</a:t>
            </a:r>
          </a:p>
          <a:p>
            <a:r>
              <a:rPr lang="en-US" sz="2400" dirty="0"/>
              <a:t>catch</a:t>
            </a:r>
          </a:p>
          <a:p>
            <a:r>
              <a:rPr lang="en-US" sz="2400" dirty="0"/>
              <a:t>finally</a:t>
            </a:r>
          </a:p>
          <a:p>
            <a:r>
              <a:rPr lang="en-US" sz="2400" dirty="0"/>
              <a:t>throws</a:t>
            </a:r>
          </a:p>
          <a:p>
            <a:endParaRPr lang="en-US" sz="24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98</a:t>
            </a:fld>
            <a:endParaRPr lang="en-US" dirty="0"/>
          </a:p>
        </p:txBody>
      </p:sp>
    </p:spTree>
    <p:extLst>
      <p:ext uri="{BB962C8B-B14F-4D97-AF65-F5344CB8AC3E}">
        <p14:creationId xmlns:p14="http://schemas.microsoft.com/office/powerpoint/2010/main" val="18725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229600" cy="613171"/>
          </a:xfrm>
        </p:spPr>
        <p:txBody>
          <a:bodyPr>
            <a:normAutofit fontScale="90000"/>
          </a:bodyPr>
          <a:lstStyle/>
          <a:p>
            <a:r>
              <a:rPr lang="en-US" dirty="0"/>
              <a:t>Java try..catch block</a:t>
            </a:r>
          </a:p>
        </p:txBody>
      </p:sp>
      <p:sp>
        <p:nvSpPr>
          <p:cNvPr id="3" name="Content Placeholder 2"/>
          <p:cNvSpPr>
            <a:spLocks noGrp="1"/>
          </p:cNvSpPr>
          <p:nvPr>
            <p:ph idx="1"/>
          </p:nvPr>
        </p:nvSpPr>
        <p:spPr>
          <a:xfrm>
            <a:off x="457200" y="819150"/>
            <a:ext cx="7886700" cy="1254579"/>
          </a:xfrm>
        </p:spPr>
        <p:txBody>
          <a:bodyPr>
            <a:noAutofit/>
          </a:bodyPr>
          <a:lstStyle/>
          <a:p>
            <a:r>
              <a:rPr lang="en-US" sz="1600" dirty="0"/>
              <a:t>Java try block is used to enclose the code that might throw an exception.</a:t>
            </a:r>
          </a:p>
          <a:p>
            <a:r>
              <a:rPr lang="en-US" sz="1600" dirty="0"/>
              <a:t>It must be applied </a:t>
            </a:r>
            <a:r>
              <a:rPr lang="en-US" sz="1600" b="1" dirty="0"/>
              <a:t>at statement level within the method</a:t>
            </a:r>
            <a:r>
              <a:rPr lang="en-US" sz="1600" dirty="0"/>
              <a:t>.</a:t>
            </a:r>
          </a:p>
          <a:p>
            <a:r>
              <a:rPr lang="en-US" sz="1600" dirty="0"/>
              <a:t>Java try block must be followed by either catch or finally block.</a:t>
            </a:r>
          </a:p>
          <a:p>
            <a:r>
              <a:rPr lang="en-US" sz="1600" dirty="0"/>
              <a:t>Used for both </a:t>
            </a:r>
            <a:r>
              <a:rPr lang="en-US" sz="1600" b="1" dirty="0"/>
              <a:t>Un-checked and Checked Exceptions</a:t>
            </a:r>
            <a:r>
              <a:rPr lang="en-US" sz="1600" dirty="0"/>
              <a:t>.</a:t>
            </a:r>
          </a:p>
          <a:p>
            <a:r>
              <a:rPr lang="en-US" sz="1600" dirty="0"/>
              <a:t>Java catch block is used to handle the Exception. It must be used after the try block only.</a:t>
            </a:r>
          </a:p>
          <a:p>
            <a:r>
              <a:rPr lang="en-US" sz="1600" dirty="0"/>
              <a:t>You can use multiple catch block with a single try.</a:t>
            </a:r>
          </a:p>
          <a:p>
            <a:endParaRPr lang="en-US" sz="1600" dirty="0"/>
          </a:p>
          <a:p>
            <a:endParaRPr lang="en-US" sz="1600" dirty="0"/>
          </a:p>
        </p:txBody>
      </p:sp>
      <p:sp>
        <p:nvSpPr>
          <p:cNvPr id="5" name="Slide Number Placeholder 4"/>
          <p:cNvSpPr>
            <a:spLocks noGrp="1"/>
          </p:cNvSpPr>
          <p:nvPr>
            <p:ph type="sldNum" sz="quarter" idx="12"/>
          </p:nvPr>
        </p:nvSpPr>
        <p:spPr/>
        <p:txBody>
          <a:bodyPr/>
          <a:lstStyle/>
          <a:p>
            <a:fld id="{0FF54DE5-C571-48E8-A5BC-B369434E2F44}" type="slidenum">
              <a:rPr lang="en-US" smtClean="0"/>
              <a:pPr/>
              <a:t>99</a:t>
            </a:fld>
            <a:endParaRPr lang="en-US" dirty="0"/>
          </a:p>
        </p:txBody>
      </p:sp>
      <p:sp>
        <p:nvSpPr>
          <p:cNvPr id="6" name="Rectangle 5"/>
          <p:cNvSpPr/>
          <p:nvPr/>
        </p:nvSpPr>
        <p:spPr>
          <a:xfrm>
            <a:off x="4800600" y="2876550"/>
            <a:ext cx="3657600" cy="1600438"/>
          </a:xfrm>
          <a:prstGeom prst="rect">
            <a:avLst/>
          </a:prstGeom>
          <a:noFill/>
        </p:spPr>
        <p:style>
          <a:lnRef idx="2">
            <a:schemeClr val="accent6"/>
          </a:lnRef>
          <a:fillRef idx="1">
            <a:schemeClr val="lt1"/>
          </a:fillRef>
          <a:effectRef idx="0">
            <a:schemeClr val="accent6"/>
          </a:effectRef>
          <a:fontRef idx="minor">
            <a:schemeClr val="dk1"/>
          </a:fontRef>
        </p:style>
        <p:txBody>
          <a:bodyPr wrap="square">
            <a:spAutoFit/>
          </a:bodyPr>
          <a:lstStyle/>
          <a:p>
            <a:pPr marL="685800" lvl="2" indent="0">
              <a:buNone/>
            </a:pPr>
            <a:r>
              <a:rPr lang="en-US" sz="1400" b="1" dirty="0"/>
              <a:t>try</a:t>
            </a:r>
            <a:r>
              <a:rPr lang="en-US" sz="1400" dirty="0"/>
              <a:t>{  </a:t>
            </a:r>
          </a:p>
          <a:p>
            <a:pPr marL="685800" lvl="2" indent="0">
              <a:buNone/>
            </a:pPr>
            <a:r>
              <a:rPr lang="en-US" sz="1400" dirty="0"/>
              <a:t>//code that may throw exception  </a:t>
            </a:r>
          </a:p>
          <a:p>
            <a:pPr marL="685800" lvl="2" indent="0">
              <a:buNone/>
            </a:pPr>
            <a:r>
              <a:rPr lang="en-US" sz="1400" dirty="0"/>
              <a:t>}</a:t>
            </a:r>
          </a:p>
          <a:p>
            <a:pPr marL="685800" lvl="2" indent="0">
              <a:buNone/>
            </a:pPr>
            <a:r>
              <a:rPr lang="en-US" sz="1400" b="1" dirty="0"/>
              <a:t>catch</a:t>
            </a:r>
            <a:r>
              <a:rPr lang="en-US" sz="1400" dirty="0"/>
              <a:t>(</a:t>
            </a:r>
            <a:r>
              <a:rPr lang="en-US" sz="1400" dirty="0" err="1"/>
              <a:t>Exception_class_Name</a:t>
            </a:r>
            <a:r>
              <a:rPr lang="en-US" sz="1400" dirty="0"/>
              <a:t> ref)</a:t>
            </a:r>
          </a:p>
          <a:p>
            <a:pPr marL="685800" lvl="2" indent="0">
              <a:buNone/>
            </a:pPr>
            <a:r>
              <a:rPr lang="en-US" sz="1400" dirty="0"/>
              <a:t>{</a:t>
            </a:r>
          </a:p>
          <a:p>
            <a:pPr marL="685800" lvl="2" indent="0">
              <a:buNone/>
            </a:pPr>
            <a:r>
              <a:rPr lang="en-US" sz="1400" dirty="0"/>
              <a:t>//recovery code</a:t>
            </a:r>
          </a:p>
          <a:p>
            <a:pPr marL="685800" lvl="2" indent="0">
              <a:buNone/>
            </a:pPr>
            <a:r>
              <a:rPr lang="en-US" sz="1400" dirty="0"/>
              <a:t>} </a:t>
            </a:r>
          </a:p>
        </p:txBody>
      </p:sp>
      <p:sp>
        <p:nvSpPr>
          <p:cNvPr id="7" name="Rectangle 6"/>
          <p:cNvSpPr/>
          <p:nvPr/>
        </p:nvSpPr>
        <p:spPr>
          <a:xfrm>
            <a:off x="5257800" y="2419350"/>
            <a:ext cx="2627322" cy="338554"/>
          </a:xfrm>
          <a:prstGeom prst="rect">
            <a:avLst/>
          </a:prstGeom>
        </p:spPr>
        <p:txBody>
          <a:bodyPr wrap="none">
            <a:spAutoFit/>
          </a:bodyPr>
          <a:lstStyle/>
          <a:p>
            <a:pPr lvl="1"/>
            <a:r>
              <a:rPr lang="en-US" sz="1600" b="1" dirty="0"/>
              <a:t>Syntax of java try-catch</a:t>
            </a:r>
          </a:p>
        </p:txBody>
      </p:sp>
    </p:spTree>
    <p:extLst>
      <p:ext uri="{BB962C8B-B14F-4D97-AF65-F5344CB8AC3E}">
        <p14:creationId xmlns:p14="http://schemas.microsoft.com/office/powerpoint/2010/main" val="78801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TotalTime>
  <Words>3140</Words>
  <Application>Microsoft Office PowerPoint</Application>
  <PresentationFormat>Presentación en pantalla (16:9)</PresentationFormat>
  <Paragraphs>1449</Paragraphs>
  <Slides>123</Slides>
  <Notes>36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123</vt:i4>
      </vt:variant>
    </vt:vector>
  </HeadingPairs>
  <TitlesOfParts>
    <vt:vector size="130" baseType="lpstr">
      <vt:lpstr>Arial</vt:lpstr>
      <vt:lpstr>Calibri</vt:lpstr>
      <vt:lpstr>Consolas</vt:lpstr>
      <vt:lpstr>Courier New</vt:lpstr>
      <vt:lpstr>Webdings</vt:lpstr>
      <vt:lpstr>Wingdings</vt:lpstr>
      <vt:lpstr>Office Theme</vt:lpstr>
      <vt:lpstr>Presentación de PowerPoint</vt:lpstr>
      <vt:lpstr>Agenda</vt:lpstr>
      <vt:lpstr>Java Installation</vt:lpstr>
      <vt:lpstr>Java Installation</vt:lpstr>
      <vt:lpstr>Eclipse Installation</vt:lpstr>
      <vt:lpstr>Variable</vt:lpstr>
      <vt:lpstr>Data Types</vt:lpstr>
      <vt:lpstr>Presentación de PowerPoint</vt:lpstr>
      <vt:lpstr>Data types in java</vt:lpstr>
      <vt:lpstr>Numeric Data type</vt:lpstr>
      <vt:lpstr>Float Data type</vt:lpstr>
      <vt:lpstr>Character Data type</vt:lpstr>
      <vt:lpstr>Boolean Data type</vt:lpstr>
      <vt:lpstr>Data types in java</vt:lpstr>
      <vt:lpstr>Presentación de PowerPoint</vt:lpstr>
      <vt:lpstr>Data Operations</vt:lpstr>
      <vt:lpstr>Arithmetic and Relational Operators</vt:lpstr>
      <vt:lpstr>Unary Operators</vt:lpstr>
      <vt:lpstr>Logical Operators</vt:lpstr>
      <vt:lpstr>Data Operations</vt:lpstr>
      <vt:lpstr>Conditional statements</vt:lpstr>
      <vt:lpstr>Conditional statements</vt:lpstr>
      <vt:lpstr>Conditional statements</vt:lpstr>
      <vt:lpstr>Conditional statements</vt:lpstr>
      <vt:lpstr>Loops</vt:lpstr>
      <vt:lpstr>Do While loop</vt:lpstr>
      <vt:lpstr>While loop</vt:lpstr>
      <vt:lpstr>For loop</vt:lpstr>
      <vt:lpstr>break</vt:lpstr>
      <vt:lpstr>Continue</vt:lpstr>
      <vt:lpstr>Agenda</vt:lpstr>
      <vt:lpstr>Array in java</vt:lpstr>
      <vt:lpstr>Array in java</vt:lpstr>
      <vt:lpstr>Presentación de PowerPoint</vt:lpstr>
      <vt:lpstr>Class &amp; Object</vt:lpstr>
      <vt:lpstr>Inheritance</vt:lpstr>
      <vt:lpstr>Encapsulation</vt:lpstr>
      <vt:lpstr>Polymorphism</vt:lpstr>
      <vt:lpstr>Data Abstraction</vt:lpstr>
      <vt:lpstr>Agenda</vt:lpstr>
      <vt:lpstr>String in java</vt:lpstr>
      <vt:lpstr>Presentación de PowerPoint</vt:lpstr>
      <vt:lpstr>Presentación de PowerPoint</vt:lpstr>
      <vt:lpstr>Presentación de PowerPoint</vt:lpstr>
      <vt:lpstr>Presentación de PowerPoint</vt:lpstr>
      <vt:lpstr>Presentación de PowerPoint</vt:lpstr>
      <vt:lpstr>Class &amp; Object</vt:lpstr>
      <vt:lpstr>Class &amp; Object</vt:lpstr>
      <vt:lpstr>Class &amp; Object</vt:lpstr>
      <vt:lpstr>Class &amp; Object</vt:lpstr>
      <vt:lpstr>Class &amp; Object</vt:lpstr>
      <vt:lpstr>Class &amp; Object</vt:lpstr>
      <vt:lpstr>Class &amp; Object</vt:lpstr>
      <vt:lpstr>Java Methods</vt:lpstr>
      <vt:lpstr>Java Constructor</vt:lpstr>
      <vt:lpstr>Method V/s Constructor</vt:lpstr>
      <vt:lpstr>Agenda</vt:lpstr>
      <vt:lpstr>Overloading</vt:lpstr>
      <vt:lpstr>Overloading</vt:lpstr>
      <vt:lpstr>Can we overload java main() method?</vt:lpstr>
      <vt:lpstr>this keyword</vt:lpstr>
      <vt:lpstr>static</vt:lpstr>
      <vt:lpstr>static</vt:lpstr>
      <vt:lpstr>static</vt:lpstr>
      <vt:lpstr>static variables &amp; methods</vt:lpstr>
      <vt:lpstr>Inheritance</vt:lpstr>
      <vt:lpstr>Types of Inheritance</vt:lpstr>
      <vt:lpstr>Single Inheritance</vt:lpstr>
      <vt:lpstr>Multilevel Inheritance</vt:lpstr>
      <vt:lpstr>Hierarchical Inheritance</vt:lpstr>
      <vt:lpstr>Hybrid Inheritance</vt:lpstr>
      <vt:lpstr>Method Overriding</vt:lpstr>
      <vt:lpstr>super keyword</vt:lpstr>
      <vt:lpstr> super is used to refer immediate parent class instance variable.</vt:lpstr>
      <vt:lpstr> super can be used to invoke parent class method.</vt:lpstr>
      <vt:lpstr> super is used to invoke parent class constructor.</vt:lpstr>
      <vt:lpstr>final Keyword</vt:lpstr>
      <vt:lpstr>Java final variable</vt:lpstr>
      <vt:lpstr>Java final method</vt:lpstr>
      <vt:lpstr>Java final class</vt:lpstr>
      <vt:lpstr>Agenda</vt:lpstr>
      <vt:lpstr>Java Interface</vt:lpstr>
      <vt:lpstr>Java Interface</vt:lpstr>
      <vt:lpstr>Multiple Inheritance in Java by Interface</vt:lpstr>
      <vt:lpstr>Java Packages</vt:lpstr>
      <vt:lpstr>Access package from another package</vt:lpstr>
      <vt:lpstr>Access Modifiers in java</vt:lpstr>
      <vt:lpstr>private access modifier</vt:lpstr>
      <vt:lpstr>default access modifier</vt:lpstr>
      <vt:lpstr>protected access modifier</vt:lpstr>
      <vt:lpstr>public access modifier</vt:lpstr>
      <vt:lpstr>Access modifiers</vt:lpstr>
      <vt:lpstr>Java Exceptions</vt:lpstr>
      <vt:lpstr>Un Checked Exceptions</vt:lpstr>
      <vt:lpstr>Common Un-Checked exceptions</vt:lpstr>
      <vt:lpstr>Checked Exceptions</vt:lpstr>
      <vt:lpstr>Common Checked exceptions</vt:lpstr>
      <vt:lpstr>Java Exception Handling Keywords</vt:lpstr>
      <vt:lpstr>Java try..catch block</vt:lpstr>
      <vt:lpstr>Problem without exception handling</vt:lpstr>
      <vt:lpstr>Solution by exception handling</vt:lpstr>
      <vt:lpstr>Java Multi catch block</vt:lpstr>
      <vt:lpstr>Java finally block</vt:lpstr>
      <vt:lpstr>Usage of Java finally</vt:lpstr>
      <vt:lpstr>Case 1: Java finally example where exception doesn't occur</vt:lpstr>
      <vt:lpstr>Case 2: Java finally example where exception occurs and not handled.</vt:lpstr>
      <vt:lpstr>Case 3: Java finally example where exception occurs and handled.</vt:lpstr>
      <vt:lpstr>throws</vt:lpstr>
      <vt:lpstr>throws – Example1</vt:lpstr>
      <vt:lpstr>throws – Example2</vt:lpstr>
      <vt:lpstr>Presentación de PowerPoint</vt:lpstr>
      <vt:lpstr>Agenda</vt:lpstr>
      <vt:lpstr>ArrayList</vt:lpstr>
      <vt:lpstr>Java ArrayList Example1</vt:lpstr>
      <vt:lpstr>Java ArrayList Example2</vt:lpstr>
      <vt:lpstr>HashMap</vt:lpstr>
      <vt:lpstr>Java HashMap Example</vt:lpstr>
      <vt:lpstr>JDBC – Java Database Connectivity</vt:lpstr>
      <vt:lpstr>Database and SQL</vt:lpstr>
      <vt:lpstr>Database Components</vt:lpstr>
      <vt:lpstr>4 Steps to connect to the database in java</vt:lpstr>
      <vt:lpstr>JDBC Example1 (insert, update &amp; delete)</vt:lpstr>
      <vt:lpstr>JDBC Example2 (select)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Carlos Zegarra</cp:lastModifiedBy>
  <cp:revision>117</cp:revision>
  <dcterms:created xsi:type="dcterms:W3CDTF">2018-01-24T10:01:19Z</dcterms:created>
  <dcterms:modified xsi:type="dcterms:W3CDTF">2020-02-01T06:21:18Z</dcterms:modified>
</cp:coreProperties>
</file>